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9" r:id="rId2"/>
    <p:sldId id="340" r:id="rId3"/>
    <p:sldId id="388" r:id="rId4"/>
    <p:sldId id="307" r:id="rId5"/>
    <p:sldId id="342" r:id="rId6"/>
    <p:sldId id="343" r:id="rId7"/>
    <p:sldId id="345" r:id="rId8"/>
    <p:sldId id="341" r:id="rId9"/>
    <p:sldId id="347" r:id="rId10"/>
    <p:sldId id="348" r:id="rId11"/>
    <p:sldId id="350" r:id="rId12"/>
    <p:sldId id="356" r:id="rId13"/>
    <p:sldId id="359" r:id="rId14"/>
    <p:sldId id="386" r:id="rId15"/>
    <p:sldId id="384" r:id="rId16"/>
    <p:sldId id="387" r:id="rId17"/>
    <p:sldId id="385" r:id="rId18"/>
    <p:sldId id="344" r:id="rId19"/>
    <p:sldId id="328" r:id="rId20"/>
    <p:sldId id="327" r:id="rId21"/>
    <p:sldId id="390" r:id="rId22"/>
    <p:sldId id="330" r:id="rId23"/>
    <p:sldId id="331" r:id="rId24"/>
    <p:sldId id="332" r:id="rId25"/>
    <p:sldId id="334" r:id="rId26"/>
    <p:sldId id="335" r:id="rId27"/>
    <p:sldId id="336" r:id="rId28"/>
    <p:sldId id="361" r:id="rId29"/>
    <p:sldId id="362" r:id="rId30"/>
    <p:sldId id="363" r:id="rId31"/>
    <p:sldId id="366" r:id="rId32"/>
    <p:sldId id="383" r:id="rId33"/>
    <p:sldId id="382" r:id="rId34"/>
    <p:sldId id="367" r:id="rId35"/>
    <p:sldId id="338" r:id="rId36"/>
    <p:sldId id="355" r:id="rId37"/>
    <p:sldId id="389" r:id="rId38"/>
    <p:sldId id="337" r:id="rId39"/>
    <p:sldId id="368" r:id="rId40"/>
    <p:sldId id="369" r:id="rId41"/>
    <p:sldId id="370" r:id="rId42"/>
    <p:sldId id="371" r:id="rId43"/>
    <p:sldId id="372" r:id="rId44"/>
    <p:sldId id="373" r:id="rId45"/>
    <p:sldId id="374" r:id="rId46"/>
    <p:sldId id="375" r:id="rId47"/>
    <p:sldId id="376" r:id="rId48"/>
    <p:sldId id="377" r:id="rId49"/>
    <p:sldId id="380" r:id="rId50"/>
    <p:sldId id="378" r:id="rId51"/>
    <p:sldId id="38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9" autoAdjust="0"/>
    <p:restoredTop sz="92605" autoAdjust="0"/>
  </p:normalViewPr>
  <p:slideViewPr>
    <p:cSldViewPr snapToGrid="0">
      <p:cViewPr varScale="1">
        <p:scale>
          <a:sx n="105" d="100"/>
          <a:sy n="105" d="100"/>
        </p:scale>
        <p:origin x="630" y="102"/>
      </p:cViewPr>
      <p:guideLst/>
    </p:cSldViewPr>
  </p:slideViewPr>
  <p:outlineViewPr>
    <p:cViewPr>
      <p:scale>
        <a:sx n="33" d="100"/>
        <a:sy n="33" d="100"/>
      </p:scale>
      <p:origin x="0" y="-76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B8C93-FBE4-4E63-B320-F9D3C28FE289}"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1012C-DD19-4A38-A363-1533EEFA91F1}" type="slidenum">
              <a:rPr lang="en-US" smtClean="0"/>
              <a:t>‹#›</a:t>
            </a:fld>
            <a:endParaRPr lang="en-US"/>
          </a:p>
        </p:txBody>
      </p:sp>
    </p:spTree>
    <p:extLst>
      <p:ext uri="{BB962C8B-B14F-4D97-AF65-F5344CB8AC3E}">
        <p14:creationId xmlns:p14="http://schemas.microsoft.com/office/powerpoint/2010/main" val="188297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p>
          <a:p>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a:t>
            </a:fld>
            <a:endParaRPr lang="en-US"/>
          </a:p>
        </p:txBody>
      </p:sp>
    </p:spTree>
    <p:extLst>
      <p:ext uri="{BB962C8B-B14F-4D97-AF65-F5344CB8AC3E}">
        <p14:creationId xmlns:p14="http://schemas.microsoft.com/office/powerpoint/2010/main" val="138405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10</a:t>
            </a:fld>
            <a:endParaRPr lang="en-US"/>
          </a:p>
        </p:txBody>
      </p:sp>
    </p:spTree>
    <p:extLst>
      <p:ext uri="{BB962C8B-B14F-4D97-AF65-F5344CB8AC3E}">
        <p14:creationId xmlns:p14="http://schemas.microsoft.com/office/powerpoint/2010/main" val="253580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11</a:t>
            </a:fld>
            <a:endParaRPr lang="en-US"/>
          </a:p>
        </p:txBody>
      </p:sp>
    </p:spTree>
    <p:extLst>
      <p:ext uri="{BB962C8B-B14F-4D97-AF65-F5344CB8AC3E}">
        <p14:creationId xmlns:p14="http://schemas.microsoft.com/office/powerpoint/2010/main" val="1125420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12</a:t>
            </a:fld>
            <a:endParaRPr lang="en-US"/>
          </a:p>
        </p:txBody>
      </p:sp>
    </p:spTree>
    <p:extLst>
      <p:ext uri="{BB962C8B-B14F-4D97-AF65-F5344CB8AC3E}">
        <p14:creationId xmlns:p14="http://schemas.microsoft.com/office/powerpoint/2010/main" val="1807529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13</a:t>
            </a:fld>
            <a:endParaRPr lang="en-US"/>
          </a:p>
        </p:txBody>
      </p:sp>
    </p:spTree>
    <p:extLst>
      <p:ext uri="{BB962C8B-B14F-4D97-AF65-F5344CB8AC3E}">
        <p14:creationId xmlns:p14="http://schemas.microsoft.com/office/powerpoint/2010/main" val="61904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14</a:t>
            </a:fld>
            <a:endParaRPr lang="en-US"/>
          </a:p>
        </p:txBody>
      </p:sp>
    </p:spTree>
    <p:extLst>
      <p:ext uri="{BB962C8B-B14F-4D97-AF65-F5344CB8AC3E}">
        <p14:creationId xmlns:p14="http://schemas.microsoft.com/office/powerpoint/2010/main" val="142675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15</a:t>
            </a:fld>
            <a:endParaRPr lang="en-US"/>
          </a:p>
        </p:txBody>
      </p:sp>
    </p:spTree>
    <p:extLst>
      <p:ext uri="{BB962C8B-B14F-4D97-AF65-F5344CB8AC3E}">
        <p14:creationId xmlns:p14="http://schemas.microsoft.com/office/powerpoint/2010/main" val="2098410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16</a:t>
            </a:fld>
            <a:endParaRPr lang="en-US"/>
          </a:p>
        </p:txBody>
      </p:sp>
    </p:spTree>
    <p:extLst>
      <p:ext uri="{BB962C8B-B14F-4D97-AF65-F5344CB8AC3E}">
        <p14:creationId xmlns:p14="http://schemas.microsoft.com/office/powerpoint/2010/main" val="94390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17</a:t>
            </a:fld>
            <a:endParaRPr lang="en-US"/>
          </a:p>
        </p:txBody>
      </p:sp>
    </p:spTree>
    <p:extLst>
      <p:ext uri="{BB962C8B-B14F-4D97-AF65-F5344CB8AC3E}">
        <p14:creationId xmlns:p14="http://schemas.microsoft.com/office/powerpoint/2010/main" val="4158110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18</a:t>
            </a:fld>
            <a:endParaRPr lang="en-US"/>
          </a:p>
        </p:txBody>
      </p:sp>
    </p:spTree>
    <p:extLst>
      <p:ext uri="{BB962C8B-B14F-4D97-AF65-F5344CB8AC3E}">
        <p14:creationId xmlns:p14="http://schemas.microsoft.com/office/powerpoint/2010/main" val="1645418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19</a:t>
            </a:fld>
            <a:endParaRPr lang="en-US"/>
          </a:p>
        </p:txBody>
      </p:sp>
    </p:spTree>
    <p:extLst>
      <p:ext uri="{BB962C8B-B14F-4D97-AF65-F5344CB8AC3E}">
        <p14:creationId xmlns:p14="http://schemas.microsoft.com/office/powerpoint/2010/main" val="363355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a:t>
            </a:fld>
            <a:endParaRPr lang="en-US"/>
          </a:p>
        </p:txBody>
      </p:sp>
    </p:spTree>
    <p:extLst>
      <p:ext uri="{BB962C8B-B14F-4D97-AF65-F5344CB8AC3E}">
        <p14:creationId xmlns:p14="http://schemas.microsoft.com/office/powerpoint/2010/main" val="2404622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20</a:t>
            </a:fld>
            <a:endParaRPr lang="en-US"/>
          </a:p>
        </p:txBody>
      </p:sp>
    </p:spTree>
    <p:extLst>
      <p:ext uri="{BB962C8B-B14F-4D97-AF65-F5344CB8AC3E}">
        <p14:creationId xmlns:p14="http://schemas.microsoft.com/office/powerpoint/2010/main" val="4224090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21</a:t>
            </a:fld>
            <a:endParaRPr lang="en-US"/>
          </a:p>
        </p:txBody>
      </p:sp>
    </p:spTree>
    <p:extLst>
      <p:ext uri="{BB962C8B-B14F-4D97-AF65-F5344CB8AC3E}">
        <p14:creationId xmlns:p14="http://schemas.microsoft.com/office/powerpoint/2010/main" val="1205472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 (demo)</a:t>
            </a:r>
          </a:p>
          <a:p>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22</a:t>
            </a:fld>
            <a:endParaRPr lang="en-US"/>
          </a:p>
        </p:txBody>
      </p:sp>
    </p:spTree>
    <p:extLst>
      <p:ext uri="{BB962C8B-B14F-4D97-AF65-F5344CB8AC3E}">
        <p14:creationId xmlns:p14="http://schemas.microsoft.com/office/powerpoint/2010/main" val="1842359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 (demo)</a:t>
            </a:r>
          </a:p>
          <a:p>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23</a:t>
            </a:fld>
            <a:endParaRPr lang="en-US"/>
          </a:p>
        </p:txBody>
      </p:sp>
    </p:spTree>
    <p:extLst>
      <p:ext uri="{BB962C8B-B14F-4D97-AF65-F5344CB8AC3E}">
        <p14:creationId xmlns:p14="http://schemas.microsoft.com/office/powerpoint/2010/main" val="475459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 (demo)</a:t>
            </a:r>
          </a:p>
          <a:p>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24</a:t>
            </a:fld>
            <a:endParaRPr lang="en-US"/>
          </a:p>
        </p:txBody>
      </p:sp>
    </p:spTree>
    <p:extLst>
      <p:ext uri="{BB962C8B-B14F-4D97-AF65-F5344CB8AC3E}">
        <p14:creationId xmlns:p14="http://schemas.microsoft.com/office/powerpoint/2010/main" val="2903989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25</a:t>
            </a:fld>
            <a:endParaRPr lang="en-US"/>
          </a:p>
        </p:txBody>
      </p:sp>
    </p:spTree>
    <p:extLst>
      <p:ext uri="{BB962C8B-B14F-4D97-AF65-F5344CB8AC3E}">
        <p14:creationId xmlns:p14="http://schemas.microsoft.com/office/powerpoint/2010/main" val="1223785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26</a:t>
            </a:fld>
            <a:endParaRPr lang="en-US"/>
          </a:p>
        </p:txBody>
      </p:sp>
    </p:spTree>
    <p:extLst>
      <p:ext uri="{BB962C8B-B14F-4D97-AF65-F5344CB8AC3E}">
        <p14:creationId xmlns:p14="http://schemas.microsoft.com/office/powerpoint/2010/main" val="1070553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 (demo)</a:t>
            </a:r>
          </a:p>
          <a:p>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27</a:t>
            </a:fld>
            <a:endParaRPr lang="en-US"/>
          </a:p>
        </p:txBody>
      </p:sp>
    </p:spTree>
    <p:extLst>
      <p:ext uri="{BB962C8B-B14F-4D97-AF65-F5344CB8AC3E}">
        <p14:creationId xmlns:p14="http://schemas.microsoft.com/office/powerpoint/2010/main" val="3089554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28</a:t>
            </a:fld>
            <a:endParaRPr lang="en-US"/>
          </a:p>
        </p:txBody>
      </p:sp>
    </p:spTree>
    <p:extLst>
      <p:ext uri="{BB962C8B-B14F-4D97-AF65-F5344CB8AC3E}">
        <p14:creationId xmlns:p14="http://schemas.microsoft.com/office/powerpoint/2010/main" val="394310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29</a:t>
            </a:fld>
            <a:endParaRPr lang="en-US"/>
          </a:p>
        </p:txBody>
      </p:sp>
    </p:spTree>
    <p:extLst>
      <p:ext uri="{BB962C8B-B14F-4D97-AF65-F5344CB8AC3E}">
        <p14:creationId xmlns:p14="http://schemas.microsoft.com/office/powerpoint/2010/main" val="226100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p>
        </p:txBody>
      </p:sp>
      <p:sp>
        <p:nvSpPr>
          <p:cNvPr id="4" name="Slide Number Placeholder 3"/>
          <p:cNvSpPr>
            <a:spLocks noGrp="1"/>
          </p:cNvSpPr>
          <p:nvPr>
            <p:ph type="sldNum" sz="quarter" idx="10"/>
          </p:nvPr>
        </p:nvSpPr>
        <p:spPr/>
        <p:txBody>
          <a:bodyPr/>
          <a:lstStyle/>
          <a:p>
            <a:fld id="{8511012C-DD19-4A38-A363-1533EEFA91F1}" type="slidenum">
              <a:rPr lang="en-US" smtClean="0"/>
              <a:t>3</a:t>
            </a:fld>
            <a:endParaRPr lang="en-US"/>
          </a:p>
        </p:txBody>
      </p:sp>
    </p:spTree>
    <p:extLst>
      <p:ext uri="{BB962C8B-B14F-4D97-AF65-F5344CB8AC3E}">
        <p14:creationId xmlns:p14="http://schemas.microsoft.com/office/powerpoint/2010/main" val="934381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30</a:t>
            </a:fld>
            <a:endParaRPr lang="en-US"/>
          </a:p>
        </p:txBody>
      </p:sp>
    </p:spTree>
    <p:extLst>
      <p:ext uri="{BB962C8B-B14F-4D97-AF65-F5344CB8AC3E}">
        <p14:creationId xmlns:p14="http://schemas.microsoft.com/office/powerpoint/2010/main" val="1256568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31</a:t>
            </a:fld>
            <a:endParaRPr lang="en-US"/>
          </a:p>
        </p:txBody>
      </p:sp>
    </p:spTree>
    <p:extLst>
      <p:ext uri="{BB962C8B-B14F-4D97-AF65-F5344CB8AC3E}">
        <p14:creationId xmlns:p14="http://schemas.microsoft.com/office/powerpoint/2010/main" val="2064771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32</a:t>
            </a:fld>
            <a:endParaRPr lang="en-US"/>
          </a:p>
        </p:txBody>
      </p:sp>
    </p:spTree>
    <p:extLst>
      <p:ext uri="{BB962C8B-B14F-4D97-AF65-F5344CB8AC3E}">
        <p14:creationId xmlns:p14="http://schemas.microsoft.com/office/powerpoint/2010/main" val="1199099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33</a:t>
            </a:fld>
            <a:endParaRPr lang="en-US"/>
          </a:p>
        </p:txBody>
      </p:sp>
    </p:spTree>
    <p:extLst>
      <p:ext uri="{BB962C8B-B14F-4D97-AF65-F5344CB8AC3E}">
        <p14:creationId xmlns:p14="http://schemas.microsoft.com/office/powerpoint/2010/main" val="1860345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34</a:t>
            </a:fld>
            <a:endParaRPr lang="en-US"/>
          </a:p>
        </p:txBody>
      </p:sp>
    </p:spTree>
    <p:extLst>
      <p:ext uri="{BB962C8B-B14F-4D97-AF65-F5344CB8AC3E}">
        <p14:creationId xmlns:p14="http://schemas.microsoft.com/office/powerpoint/2010/main" val="1029576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35</a:t>
            </a:fld>
            <a:endParaRPr lang="en-US"/>
          </a:p>
        </p:txBody>
      </p:sp>
    </p:spTree>
    <p:extLst>
      <p:ext uri="{BB962C8B-B14F-4D97-AF65-F5344CB8AC3E}">
        <p14:creationId xmlns:p14="http://schemas.microsoft.com/office/powerpoint/2010/main" val="1520091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36</a:t>
            </a:fld>
            <a:endParaRPr lang="en-US"/>
          </a:p>
        </p:txBody>
      </p:sp>
    </p:spTree>
    <p:extLst>
      <p:ext uri="{BB962C8B-B14F-4D97-AF65-F5344CB8AC3E}">
        <p14:creationId xmlns:p14="http://schemas.microsoft.com/office/powerpoint/2010/main" val="2921120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 are not the same as classes.  Activities</a:t>
            </a:r>
            <a:r>
              <a:rPr lang="en-US" baseline="0" dirty="0" smtClean="0"/>
              <a:t> can be about classes but they are not the same as classes in Salesforce.  Think of an Activity as a request for and fulfillment of an activity.  One type of Activity is a class.</a:t>
            </a:r>
          </a:p>
          <a:p>
            <a:r>
              <a:rPr lang="en-US" baseline="0" dirty="0" smtClean="0"/>
              <a:t>Activities do NOT feed the calendar.  If they did, the calendar would only show huge blocks of time ranging from the start date to the end date.  Sessions show each block at the correct time on the calendar.  Therefore the form has two separate types of data associated with it – the form itself and also the sessions, which you can think of as days.</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38</a:t>
            </a:fld>
            <a:endParaRPr lang="en-US"/>
          </a:p>
        </p:txBody>
      </p:sp>
    </p:spTree>
    <p:extLst>
      <p:ext uri="{BB962C8B-B14F-4D97-AF65-F5344CB8AC3E}">
        <p14:creationId xmlns:p14="http://schemas.microsoft.com/office/powerpoint/2010/main" val="280117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4</a:t>
            </a:fld>
            <a:endParaRPr lang="en-US"/>
          </a:p>
        </p:txBody>
      </p:sp>
    </p:spTree>
    <p:extLst>
      <p:ext uri="{BB962C8B-B14F-4D97-AF65-F5344CB8AC3E}">
        <p14:creationId xmlns:p14="http://schemas.microsoft.com/office/powerpoint/2010/main" val="215666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5</a:t>
            </a:fld>
            <a:endParaRPr lang="en-US"/>
          </a:p>
        </p:txBody>
      </p:sp>
    </p:spTree>
    <p:extLst>
      <p:ext uri="{BB962C8B-B14F-4D97-AF65-F5344CB8AC3E}">
        <p14:creationId xmlns:p14="http://schemas.microsoft.com/office/powerpoint/2010/main" val="98084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6</a:t>
            </a:fld>
            <a:endParaRPr lang="en-US"/>
          </a:p>
        </p:txBody>
      </p:sp>
    </p:spTree>
    <p:extLst>
      <p:ext uri="{BB962C8B-B14F-4D97-AF65-F5344CB8AC3E}">
        <p14:creationId xmlns:p14="http://schemas.microsoft.com/office/powerpoint/2010/main" val="188835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demo</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7</a:t>
            </a:fld>
            <a:endParaRPr lang="en-US"/>
          </a:p>
        </p:txBody>
      </p:sp>
    </p:spTree>
    <p:extLst>
      <p:ext uri="{BB962C8B-B14F-4D97-AF65-F5344CB8AC3E}">
        <p14:creationId xmlns:p14="http://schemas.microsoft.com/office/powerpoint/2010/main" val="343483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8</a:t>
            </a:fld>
            <a:endParaRPr lang="en-US"/>
          </a:p>
        </p:txBody>
      </p:sp>
    </p:spTree>
    <p:extLst>
      <p:ext uri="{BB962C8B-B14F-4D97-AF65-F5344CB8AC3E}">
        <p14:creationId xmlns:p14="http://schemas.microsoft.com/office/powerpoint/2010/main" val="389243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endParaRPr lang="en-US" dirty="0"/>
          </a:p>
        </p:txBody>
      </p:sp>
      <p:sp>
        <p:nvSpPr>
          <p:cNvPr id="4" name="Slide Number Placeholder 3"/>
          <p:cNvSpPr>
            <a:spLocks noGrp="1"/>
          </p:cNvSpPr>
          <p:nvPr>
            <p:ph type="sldNum" sz="quarter" idx="10"/>
          </p:nvPr>
        </p:nvSpPr>
        <p:spPr/>
        <p:txBody>
          <a:bodyPr/>
          <a:lstStyle/>
          <a:p>
            <a:fld id="{8511012C-DD19-4A38-A363-1533EEFA91F1}" type="slidenum">
              <a:rPr lang="en-US" smtClean="0"/>
              <a:t>9</a:t>
            </a:fld>
            <a:endParaRPr lang="en-US"/>
          </a:p>
        </p:txBody>
      </p:sp>
    </p:spTree>
    <p:extLst>
      <p:ext uri="{BB962C8B-B14F-4D97-AF65-F5344CB8AC3E}">
        <p14:creationId xmlns:p14="http://schemas.microsoft.com/office/powerpoint/2010/main" val="945454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Salesforce Lightning</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Using the new user interface</a:t>
            </a:r>
            <a:endParaRPr lang="en-US" dirty="0"/>
          </a:p>
        </p:txBody>
      </p:sp>
      <p:pic>
        <p:nvPicPr>
          <p:cNvPr id="6" name="Picture 5"/>
          <p:cNvPicPr>
            <a:picLocks noChangeAspect="1"/>
          </p:cNvPicPr>
          <p:nvPr userDrawn="1"/>
        </p:nvPicPr>
        <p:blipFill>
          <a:blip r:embed="rId2"/>
          <a:stretch>
            <a:fillRect/>
          </a:stretch>
        </p:blipFill>
        <p:spPr>
          <a:xfrm>
            <a:off x="1" y="0"/>
            <a:ext cx="12192000" cy="771983"/>
          </a:xfrm>
          <a:prstGeom prst="rect">
            <a:avLst/>
          </a:prstGeom>
        </p:spPr>
      </p:pic>
    </p:spTree>
    <p:extLst>
      <p:ext uri="{BB962C8B-B14F-4D97-AF65-F5344CB8AC3E}">
        <p14:creationId xmlns:p14="http://schemas.microsoft.com/office/powerpoint/2010/main" val="38810433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C68C79C-3506-41D1-8DD8-3E9EBB4492DE}" type="datetimeFigureOut">
              <a:rPr lang="en-US" smtClean="0"/>
              <a:t>1/19/2022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008861-70BE-4994-BC06-25C7CB69F15A}" type="slidenum">
              <a:rPr lang="en-US" smtClean="0"/>
              <a:t>‹#›</a:t>
            </a:fld>
            <a:endParaRPr lang="en-US"/>
          </a:p>
        </p:txBody>
      </p:sp>
    </p:spTree>
    <p:extLst>
      <p:ext uri="{BB962C8B-B14F-4D97-AF65-F5344CB8AC3E}">
        <p14:creationId xmlns:p14="http://schemas.microsoft.com/office/powerpoint/2010/main" val="96913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C68C79C-3506-41D1-8DD8-3E9EBB4492DE}" type="datetimeFigureOut">
              <a:rPr lang="en-US" smtClean="0"/>
              <a:t>1/19/2022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008861-70BE-4994-BC06-25C7CB69F15A}" type="slidenum">
              <a:rPr lang="en-US" smtClean="0"/>
              <a:t>‹#›</a:t>
            </a:fld>
            <a:endParaRPr lang="en-US"/>
          </a:p>
        </p:txBody>
      </p:sp>
    </p:spTree>
    <p:extLst>
      <p:ext uri="{BB962C8B-B14F-4D97-AF65-F5344CB8AC3E}">
        <p14:creationId xmlns:p14="http://schemas.microsoft.com/office/powerpoint/2010/main" val="346086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6748"/>
          </a:xfrm>
        </p:spPr>
        <p:txBody>
          <a:bodyPr/>
          <a:lstStyle/>
          <a:p>
            <a:r>
              <a:rPr lang="en-US" smtClean="0"/>
              <a:t>Click to edit Master title style</a:t>
            </a:r>
            <a:endParaRPr lang="en-US"/>
          </a:p>
        </p:txBody>
      </p:sp>
      <p:sp>
        <p:nvSpPr>
          <p:cNvPr id="3" name="Content Placeholder 2"/>
          <p:cNvSpPr>
            <a:spLocks noGrp="1"/>
          </p:cNvSpPr>
          <p:nvPr>
            <p:ph idx="1"/>
          </p:nvPr>
        </p:nvSpPr>
        <p:spPr>
          <a:xfrm>
            <a:off x="838200" y="1368447"/>
            <a:ext cx="10515600" cy="4808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417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C68C79C-3506-41D1-8DD8-3E9EBB4492DE}" type="datetimeFigureOut">
              <a:rPr lang="en-US" smtClean="0"/>
              <a:t>1/19/2022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008861-70BE-4994-BC06-25C7CB69F15A}" type="slidenum">
              <a:rPr lang="en-US" smtClean="0"/>
              <a:t>‹#›</a:t>
            </a:fld>
            <a:endParaRPr lang="en-US"/>
          </a:p>
        </p:txBody>
      </p:sp>
    </p:spTree>
    <p:extLst>
      <p:ext uri="{BB962C8B-B14F-4D97-AF65-F5344CB8AC3E}">
        <p14:creationId xmlns:p14="http://schemas.microsoft.com/office/powerpoint/2010/main" val="43528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C68C79C-3506-41D1-8DD8-3E9EBB4492DE}" type="datetimeFigureOut">
              <a:rPr lang="en-US" smtClean="0"/>
              <a:t>1/19/2022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7008861-70BE-4994-BC06-25C7CB69F15A}" type="slidenum">
              <a:rPr lang="en-US" smtClean="0"/>
              <a:t>‹#›</a:t>
            </a:fld>
            <a:endParaRPr lang="en-US"/>
          </a:p>
        </p:txBody>
      </p:sp>
    </p:spTree>
    <p:extLst>
      <p:ext uri="{BB962C8B-B14F-4D97-AF65-F5344CB8AC3E}">
        <p14:creationId xmlns:p14="http://schemas.microsoft.com/office/powerpoint/2010/main" val="163807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C68C79C-3506-41D1-8DD8-3E9EBB4492DE}" type="datetimeFigureOut">
              <a:rPr lang="en-US" smtClean="0"/>
              <a:t>1/19/2022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7008861-70BE-4994-BC06-25C7CB69F15A}" type="slidenum">
              <a:rPr lang="en-US" smtClean="0"/>
              <a:t>‹#›</a:t>
            </a:fld>
            <a:endParaRPr lang="en-US"/>
          </a:p>
        </p:txBody>
      </p:sp>
    </p:spTree>
    <p:extLst>
      <p:ext uri="{BB962C8B-B14F-4D97-AF65-F5344CB8AC3E}">
        <p14:creationId xmlns:p14="http://schemas.microsoft.com/office/powerpoint/2010/main" val="369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C68C79C-3506-41D1-8DD8-3E9EBB4492DE}" type="datetimeFigureOut">
              <a:rPr lang="en-US" smtClean="0"/>
              <a:t>1/19/2022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7008861-70BE-4994-BC06-25C7CB69F15A}" type="slidenum">
              <a:rPr lang="en-US" smtClean="0"/>
              <a:t>‹#›</a:t>
            </a:fld>
            <a:endParaRPr lang="en-US"/>
          </a:p>
        </p:txBody>
      </p:sp>
    </p:spTree>
    <p:extLst>
      <p:ext uri="{BB962C8B-B14F-4D97-AF65-F5344CB8AC3E}">
        <p14:creationId xmlns:p14="http://schemas.microsoft.com/office/powerpoint/2010/main" val="269099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C68C79C-3506-41D1-8DD8-3E9EBB4492DE}" type="datetimeFigureOut">
              <a:rPr lang="en-US" smtClean="0"/>
              <a:t>1/19/2022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7008861-70BE-4994-BC06-25C7CB69F15A}" type="slidenum">
              <a:rPr lang="en-US" smtClean="0"/>
              <a:t>‹#›</a:t>
            </a:fld>
            <a:endParaRPr lang="en-US"/>
          </a:p>
        </p:txBody>
      </p:sp>
    </p:spTree>
    <p:extLst>
      <p:ext uri="{BB962C8B-B14F-4D97-AF65-F5344CB8AC3E}">
        <p14:creationId xmlns:p14="http://schemas.microsoft.com/office/powerpoint/2010/main" val="245293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C68C79C-3506-41D1-8DD8-3E9EBB4492DE}" type="datetimeFigureOut">
              <a:rPr lang="en-US" smtClean="0"/>
              <a:t>1/19/2022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7008861-70BE-4994-BC06-25C7CB69F15A}" type="slidenum">
              <a:rPr lang="en-US" smtClean="0"/>
              <a:t>‹#›</a:t>
            </a:fld>
            <a:endParaRPr lang="en-US"/>
          </a:p>
        </p:txBody>
      </p:sp>
    </p:spTree>
    <p:extLst>
      <p:ext uri="{BB962C8B-B14F-4D97-AF65-F5344CB8AC3E}">
        <p14:creationId xmlns:p14="http://schemas.microsoft.com/office/powerpoint/2010/main" val="365689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C68C79C-3506-41D1-8DD8-3E9EBB4492DE}" type="datetimeFigureOut">
              <a:rPr lang="en-US" smtClean="0"/>
              <a:t>1/19/2022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7008861-70BE-4994-BC06-25C7CB69F15A}" type="slidenum">
              <a:rPr lang="en-US" smtClean="0"/>
              <a:t>‹#›</a:t>
            </a:fld>
            <a:endParaRPr lang="en-US"/>
          </a:p>
        </p:txBody>
      </p:sp>
    </p:spTree>
    <p:extLst>
      <p:ext uri="{BB962C8B-B14F-4D97-AF65-F5344CB8AC3E}">
        <p14:creationId xmlns:p14="http://schemas.microsoft.com/office/powerpoint/2010/main" val="201655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5575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dx.cornell.edu/TDClient/82/Portal/KB/?CategoryID=5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ilr-admapp-reqs@cornell.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ILRActivityFormHelp@cornell.ed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ILRActivityFormHelp@cornell.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ilractivityform@cornell.ed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ilractivityform@cornell.edu"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tdx.cornell.edu/TDClient/82/Portal/KB/ArticleDet?ID=31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6048" y="1853884"/>
            <a:ext cx="9144000" cy="2387600"/>
          </a:xfrm>
        </p:spPr>
        <p:txBody>
          <a:bodyPr>
            <a:normAutofit/>
          </a:bodyPr>
          <a:lstStyle/>
          <a:p>
            <a:r>
              <a:rPr lang="en-US" sz="4800" b="1" dirty="0" smtClean="0">
                <a:latin typeface="Segoe UI" panose="020B0502040204020203" pitchFamily="34" charset="0"/>
                <a:cs typeface="Segoe UI" panose="020B0502040204020203" pitchFamily="34" charset="0"/>
              </a:rPr>
              <a:t>Using the Outreach Activities Coordination Form</a:t>
            </a:r>
            <a:endParaRPr lang="en-US" sz="4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7396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Filling Out the Form</a:t>
            </a:r>
            <a:endParaRPr lang="en-US" b="1"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stretch>
            <a:fillRect/>
          </a:stretch>
        </p:blipFill>
        <p:spPr>
          <a:xfrm>
            <a:off x="1142308" y="1346886"/>
            <a:ext cx="9907383" cy="4963218"/>
          </a:xfrm>
          <a:prstGeom prst="rect">
            <a:avLst/>
          </a:prstGeom>
          <a:ln>
            <a:solidFill>
              <a:schemeClr val="bg1">
                <a:lumMod val="85000"/>
              </a:schemeClr>
            </a:solidFill>
          </a:ln>
          <a:effectLst/>
        </p:spPr>
      </p:pic>
    </p:spTree>
    <p:extLst>
      <p:ext uri="{BB962C8B-B14F-4D97-AF65-F5344CB8AC3E}">
        <p14:creationId xmlns:p14="http://schemas.microsoft.com/office/powerpoint/2010/main" val="361884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9848" y="3041825"/>
            <a:ext cx="10068797" cy="2539511"/>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Open an Existing Form</a:t>
            </a:r>
            <a:endParaRPr lang="en-US" b="1" dirty="0">
              <a:latin typeface="Segoe UI" panose="020B0502040204020203" pitchFamily="34" charset="0"/>
              <a:cs typeface="Segoe UI" panose="020B0502040204020203" pitchFamily="34" charset="0"/>
            </a:endParaRPr>
          </a:p>
        </p:txBody>
      </p:sp>
      <p:sp>
        <p:nvSpPr>
          <p:cNvPr id="9" name="Content Placeholder 18"/>
          <p:cNvSpPr>
            <a:spLocks noGrp="1"/>
          </p:cNvSpPr>
          <p:nvPr>
            <p:ph idx="1"/>
          </p:nvPr>
        </p:nvSpPr>
        <p:spPr>
          <a:xfrm>
            <a:off x="838200" y="1450525"/>
            <a:ext cx="10515600" cy="1919049"/>
          </a:xfrm>
        </p:spPr>
        <p:txBody>
          <a:bodyPr>
            <a:normAutofit/>
          </a:bodyPr>
          <a:lstStyle/>
          <a:p>
            <a:pPr marL="0" indent="0">
              <a:lnSpc>
                <a:spcPct val="110000"/>
              </a:lnSpc>
              <a:buNone/>
            </a:pPr>
            <a:r>
              <a:rPr lang="en-US" dirty="0" smtClean="0">
                <a:latin typeface="Segoe UI" panose="020B0502040204020203" pitchFamily="34" charset="0"/>
                <a:cs typeface="Segoe UI" panose="020B0502040204020203" pitchFamily="34" charset="0"/>
              </a:rPr>
              <a:t>To open a Form, click the blue ID number of the desired Form in any list view</a:t>
            </a:r>
          </a:p>
        </p:txBody>
      </p:sp>
      <p:sp>
        <p:nvSpPr>
          <p:cNvPr id="15" name="Oval 14"/>
          <p:cNvSpPr/>
          <p:nvPr/>
        </p:nvSpPr>
        <p:spPr>
          <a:xfrm>
            <a:off x="1810414" y="4788170"/>
            <a:ext cx="961767" cy="3454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2291297" y="2499360"/>
            <a:ext cx="134912" cy="21579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17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20561" y="3738529"/>
            <a:ext cx="9366266" cy="260512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Creating Sessions</a:t>
            </a:r>
            <a:endParaRPr lang="en-US" b="1" dirty="0">
              <a:latin typeface="Segoe UI" panose="020B0502040204020203" pitchFamily="34" charset="0"/>
              <a:cs typeface="Segoe UI" panose="020B0502040204020203" pitchFamily="34" charset="0"/>
            </a:endParaRPr>
          </a:p>
        </p:txBody>
      </p:sp>
      <p:sp>
        <p:nvSpPr>
          <p:cNvPr id="8" name="Content Placeholder 18"/>
          <p:cNvSpPr>
            <a:spLocks noGrp="1"/>
          </p:cNvSpPr>
          <p:nvPr>
            <p:ph idx="1"/>
          </p:nvPr>
        </p:nvSpPr>
        <p:spPr>
          <a:xfrm>
            <a:off x="722286" y="1210753"/>
            <a:ext cx="10991178" cy="1953071"/>
          </a:xfrm>
        </p:spPr>
        <p:txBody>
          <a:bodyPr>
            <a:normAutofit fontScale="77500" lnSpcReduction="20000"/>
          </a:bodyPr>
          <a:lstStyle/>
          <a:p>
            <a:pPr>
              <a:lnSpc>
                <a:spcPct val="110000"/>
              </a:lnSpc>
            </a:pPr>
            <a:r>
              <a:rPr lang="en-US" dirty="0" smtClean="0">
                <a:latin typeface="Segoe UI" panose="020B0502040204020203" pitchFamily="34" charset="0"/>
                <a:cs typeface="Segoe UI" panose="020B0502040204020203" pitchFamily="34" charset="0"/>
              </a:rPr>
              <a:t>Sessions are calendar entries related to an Activity</a:t>
            </a:r>
          </a:p>
          <a:p>
            <a:pPr>
              <a:lnSpc>
                <a:spcPct val="110000"/>
              </a:lnSpc>
            </a:pPr>
            <a:r>
              <a:rPr lang="en-US" dirty="0" smtClean="0">
                <a:latin typeface="Segoe UI" panose="020B0502040204020203" pitchFamily="34" charset="0"/>
                <a:cs typeface="Segoe UI" panose="020B0502040204020203" pitchFamily="34" charset="0"/>
              </a:rPr>
              <a:t>In order to be on the calendar, an Activity must have Sessions</a:t>
            </a:r>
          </a:p>
          <a:p>
            <a:pPr>
              <a:lnSpc>
                <a:spcPct val="110000"/>
              </a:lnSpc>
            </a:pPr>
            <a:r>
              <a:rPr lang="en-US" dirty="0" smtClean="0">
                <a:latin typeface="Segoe UI" panose="020B0502040204020203" pitchFamily="34" charset="0"/>
                <a:cs typeface="Segoe UI" panose="020B0502040204020203" pitchFamily="34" charset="0"/>
              </a:rPr>
              <a:t>Create Sessions in one of two ways</a:t>
            </a:r>
          </a:p>
          <a:p>
            <a:pPr marL="914400" lvl="1" indent="-457200">
              <a:lnSpc>
                <a:spcPct val="110000"/>
              </a:lnSpc>
              <a:buFont typeface="+mj-lt"/>
              <a:buAutoNum type="arabicPeriod"/>
            </a:pPr>
            <a:r>
              <a:rPr lang="en-US" dirty="0" smtClean="0">
                <a:latin typeface="Segoe UI" panose="020B0502040204020203" pitchFamily="34" charset="0"/>
                <a:cs typeface="Segoe UI" panose="020B0502040204020203" pitchFamily="34" charset="0"/>
              </a:rPr>
              <a:t>Click the “Create Sessions” button – single or bulk-creation of sessions</a:t>
            </a:r>
          </a:p>
          <a:p>
            <a:pPr marL="914400" lvl="1" indent="-457200">
              <a:lnSpc>
                <a:spcPct val="110000"/>
              </a:lnSpc>
              <a:buFont typeface="+mj-lt"/>
              <a:buAutoNum type="arabicPeriod"/>
            </a:pPr>
            <a:r>
              <a:rPr lang="en-US" dirty="0" smtClean="0">
                <a:latin typeface="Segoe UI" panose="020B0502040204020203" pitchFamily="34" charset="0"/>
                <a:cs typeface="Segoe UI" panose="020B0502040204020203" pitchFamily="34" charset="0"/>
              </a:rPr>
              <a:t>Click the “New” button in the Activities Sessions related list box - create single sessions only</a:t>
            </a:r>
          </a:p>
          <a:p>
            <a:pPr lvl="1">
              <a:lnSpc>
                <a:spcPct val="110000"/>
              </a:lnSpc>
            </a:pPr>
            <a:endParaRPr lang="en-US" dirty="0" smtClean="0">
              <a:latin typeface="Segoe UI" panose="020B0502040204020203" pitchFamily="34" charset="0"/>
              <a:cs typeface="Segoe UI" panose="020B0502040204020203" pitchFamily="34" charset="0"/>
            </a:endParaRPr>
          </a:p>
        </p:txBody>
      </p:sp>
      <p:sp>
        <p:nvSpPr>
          <p:cNvPr id="10" name="Rectangle 9"/>
          <p:cNvSpPr/>
          <p:nvPr/>
        </p:nvSpPr>
        <p:spPr>
          <a:xfrm>
            <a:off x="7569319" y="3240277"/>
            <a:ext cx="144034"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p>
        </p:txBody>
      </p:sp>
      <p:cxnSp>
        <p:nvCxnSpPr>
          <p:cNvPr id="12" name="Straight Arrow Connector 11"/>
          <p:cNvCxnSpPr>
            <a:stCxn id="10" idx="2"/>
          </p:cNvCxnSpPr>
          <p:nvPr/>
        </p:nvCxnSpPr>
        <p:spPr>
          <a:xfrm>
            <a:off x="7641336" y="3527765"/>
            <a:ext cx="0" cy="257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1093852" y="3932173"/>
            <a:ext cx="144034"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p>
        </p:txBody>
      </p:sp>
      <p:cxnSp>
        <p:nvCxnSpPr>
          <p:cNvPr id="18" name="Straight Arrow Connector 17"/>
          <p:cNvCxnSpPr>
            <a:stCxn id="17" idx="2"/>
          </p:cNvCxnSpPr>
          <p:nvPr/>
        </p:nvCxnSpPr>
        <p:spPr>
          <a:xfrm flipH="1">
            <a:off x="10689336" y="4219661"/>
            <a:ext cx="476533" cy="1968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78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88185" y="3537633"/>
            <a:ext cx="3615630" cy="300802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Using the Create Sessions Button</a:t>
            </a:r>
            <a:endParaRPr lang="en-US" b="1" dirty="0">
              <a:latin typeface="Segoe UI" panose="020B0502040204020203" pitchFamily="34" charset="0"/>
              <a:cs typeface="Segoe UI" panose="020B0502040204020203" pitchFamily="34" charset="0"/>
            </a:endParaRPr>
          </a:p>
        </p:txBody>
      </p:sp>
      <p:sp>
        <p:nvSpPr>
          <p:cNvPr id="8" name="Content Placeholder 18"/>
          <p:cNvSpPr>
            <a:spLocks noGrp="1"/>
          </p:cNvSpPr>
          <p:nvPr>
            <p:ph idx="1"/>
          </p:nvPr>
        </p:nvSpPr>
        <p:spPr>
          <a:xfrm>
            <a:off x="838200" y="1210753"/>
            <a:ext cx="10683240" cy="2245679"/>
          </a:xfrm>
        </p:spPr>
        <p:txBody>
          <a:bodyPr>
            <a:normAutofit fontScale="70000" lnSpcReduction="20000"/>
          </a:bodyPr>
          <a:lstStyle/>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Enter number of sessions to create. Often this is the number of days for the activity</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Choose the pattern for the dates to be selected</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Choose if the activity should be scheduled on weekends (default is NO)</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If Other is chosen, you will need to create the Sessions using the singular “New” button</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If only a few Sessions for an Activity do not fit the available patterns, use the Create Sessions button anyway and manually edit the few that do not fit the pattern</a:t>
            </a:r>
          </a:p>
        </p:txBody>
      </p:sp>
      <p:sp>
        <p:nvSpPr>
          <p:cNvPr id="10" name="Rectangle 9"/>
          <p:cNvSpPr/>
          <p:nvPr/>
        </p:nvSpPr>
        <p:spPr>
          <a:xfrm>
            <a:off x="3828995" y="4272808"/>
            <a:ext cx="144034"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p>
        </p:txBody>
      </p:sp>
      <p:cxnSp>
        <p:nvCxnSpPr>
          <p:cNvPr id="12" name="Straight Arrow Connector 11"/>
          <p:cNvCxnSpPr>
            <a:stCxn id="10" idx="3"/>
          </p:cNvCxnSpPr>
          <p:nvPr/>
        </p:nvCxnSpPr>
        <p:spPr>
          <a:xfrm>
            <a:off x="3973029" y="4416552"/>
            <a:ext cx="416091" cy="32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46954" y="4560296"/>
            <a:ext cx="144034"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p>
        </p:txBody>
      </p:sp>
      <p:cxnSp>
        <p:nvCxnSpPr>
          <p:cNvPr id="18" name="Straight Arrow Connector 17"/>
          <p:cNvCxnSpPr>
            <a:stCxn id="17" idx="2"/>
          </p:cNvCxnSpPr>
          <p:nvPr/>
        </p:nvCxnSpPr>
        <p:spPr>
          <a:xfrm flipH="1">
            <a:off x="7742438" y="4847784"/>
            <a:ext cx="476533" cy="1968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84961" y="5809000"/>
            <a:ext cx="144034"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p>
        </p:txBody>
      </p:sp>
      <p:cxnSp>
        <p:nvCxnSpPr>
          <p:cNvPr id="14" name="Straight Arrow Connector 13"/>
          <p:cNvCxnSpPr/>
          <p:nvPr/>
        </p:nvCxnSpPr>
        <p:spPr>
          <a:xfrm flipV="1">
            <a:off x="3828995" y="5888736"/>
            <a:ext cx="459190" cy="64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48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98165" y="1611517"/>
            <a:ext cx="5112429" cy="392920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Sessions for Asynchronous Activities</a:t>
            </a:r>
            <a:endParaRPr lang="en-US" b="1" dirty="0">
              <a:latin typeface="Segoe UI" panose="020B0502040204020203" pitchFamily="34" charset="0"/>
              <a:cs typeface="Segoe UI" panose="020B0502040204020203" pitchFamily="34" charset="0"/>
            </a:endParaRPr>
          </a:p>
        </p:txBody>
      </p:sp>
      <p:sp>
        <p:nvSpPr>
          <p:cNvPr id="8" name="Content Placeholder 18"/>
          <p:cNvSpPr>
            <a:spLocks noGrp="1"/>
          </p:cNvSpPr>
          <p:nvPr>
            <p:ph idx="1"/>
          </p:nvPr>
        </p:nvSpPr>
        <p:spPr>
          <a:xfrm>
            <a:off x="838200" y="1385180"/>
            <a:ext cx="5245729" cy="5015620"/>
          </a:xfrm>
        </p:spPr>
        <p:txBody>
          <a:bodyPr>
            <a:normAutofit fontScale="70000" lnSpcReduction="20000"/>
          </a:bodyPr>
          <a:lstStyle/>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Asynchronous activities are made available for a period of time and customers can access the material at any time</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There is a period between 7:00 am and 7:30 am every day for asynchronous calendar entries</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This prevents the large time blocks of asynchronous activities from taking too much space on the calendar</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The Create Sessions button and the process that runs behind it takes this into account</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You can override this behavior by exiting the process and manually creating the sessions.</a:t>
            </a:r>
          </a:p>
        </p:txBody>
      </p:sp>
    </p:spTree>
    <p:extLst>
      <p:ext uri="{BB962C8B-B14F-4D97-AF65-F5344CB8AC3E}">
        <p14:creationId xmlns:p14="http://schemas.microsoft.com/office/powerpoint/2010/main" val="71271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0747"/>
          <a:stretch/>
        </p:blipFill>
        <p:spPr>
          <a:xfrm>
            <a:off x="1070956" y="2705299"/>
            <a:ext cx="10217727" cy="342250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Creating an Opportunity from a Form</a:t>
            </a:r>
            <a:endParaRPr lang="en-US" b="1" dirty="0">
              <a:latin typeface="Segoe UI" panose="020B0502040204020203" pitchFamily="34" charset="0"/>
              <a:cs typeface="Segoe UI" panose="020B0502040204020203" pitchFamily="34" charset="0"/>
            </a:endParaRPr>
          </a:p>
        </p:txBody>
      </p:sp>
      <p:sp>
        <p:nvSpPr>
          <p:cNvPr id="8" name="Content Placeholder 18"/>
          <p:cNvSpPr>
            <a:spLocks noGrp="1"/>
          </p:cNvSpPr>
          <p:nvPr>
            <p:ph idx="1"/>
          </p:nvPr>
        </p:nvSpPr>
        <p:spPr>
          <a:xfrm>
            <a:off x="838200" y="1210753"/>
            <a:ext cx="10683240" cy="1350801"/>
          </a:xfrm>
        </p:spPr>
        <p:txBody>
          <a:bodyPr>
            <a:normAutofit fontScale="77500" lnSpcReduction="20000"/>
          </a:bodyPr>
          <a:lstStyle/>
          <a:p>
            <a:pPr>
              <a:lnSpc>
                <a:spcPct val="110000"/>
              </a:lnSpc>
            </a:pPr>
            <a:r>
              <a:rPr lang="en-US" dirty="0" smtClean="0">
                <a:latin typeface="Segoe UI" panose="020B0502040204020203" pitchFamily="34" charset="0"/>
                <a:cs typeface="Segoe UI" panose="020B0502040204020203" pitchFamily="34" charset="0"/>
              </a:rPr>
              <a:t>For custom programs, you can create an Opportunity automatically from a form</a:t>
            </a:r>
          </a:p>
          <a:p>
            <a:pPr>
              <a:lnSpc>
                <a:spcPct val="110000"/>
              </a:lnSpc>
            </a:pPr>
            <a:r>
              <a:rPr lang="en-US" dirty="0" smtClean="0">
                <a:latin typeface="Segoe UI" panose="020B0502040204020203" pitchFamily="34" charset="0"/>
                <a:cs typeface="Segoe UI" panose="020B0502040204020203" pitchFamily="34" charset="0"/>
              </a:rPr>
              <a:t>Click the “Create Opportunity” button</a:t>
            </a:r>
          </a:p>
          <a:p>
            <a:pPr>
              <a:lnSpc>
                <a:spcPct val="110000"/>
              </a:lnSpc>
            </a:pPr>
            <a:r>
              <a:rPr lang="en-US" dirty="0" smtClean="0">
                <a:latin typeface="Segoe UI" panose="020B0502040204020203" pitchFamily="34" charset="0"/>
                <a:cs typeface="Segoe UI" panose="020B0502040204020203" pitchFamily="34" charset="0"/>
              </a:rPr>
              <a:t>Fill out a short form to provide additional required info</a:t>
            </a:r>
          </a:p>
        </p:txBody>
      </p:sp>
      <p:sp>
        <p:nvSpPr>
          <p:cNvPr id="15" name="Oval 14"/>
          <p:cNvSpPr/>
          <p:nvPr/>
        </p:nvSpPr>
        <p:spPr>
          <a:xfrm>
            <a:off x="9088582" y="2741950"/>
            <a:ext cx="1302327" cy="3891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6302430" y="1886094"/>
            <a:ext cx="2786152" cy="7121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79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Additional Fields for Opportunities</a:t>
            </a:r>
            <a:endParaRPr lang="en-US" b="1" dirty="0">
              <a:latin typeface="Segoe UI" panose="020B0502040204020203" pitchFamily="34" charset="0"/>
              <a:cs typeface="Segoe UI" panose="020B0502040204020203" pitchFamily="34" charset="0"/>
            </a:endParaRPr>
          </a:p>
        </p:txBody>
      </p:sp>
      <p:sp>
        <p:nvSpPr>
          <p:cNvPr id="8" name="Content Placeholder 18"/>
          <p:cNvSpPr>
            <a:spLocks noGrp="1"/>
          </p:cNvSpPr>
          <p:nvPr>
            <p:ph idx="1"/>
          </p:nvPr>
        </p:nvSpPr>
        <p:spPr>
          <a:xfrm>
            <a:off x="838200" y="1910281"/>
            <a:ext cx="4793055" cy="4481465"/>
          </a:xfrm>
        </p:spPr>
        <p:txBody>
          <a:bodyPr>
            <a:normAutofit/>
          </a:bodyPr>
          <a:lstStyle/>
          <a:p>
            <a:pPr>
              <a:lnSpc>
                <a:spcPct val="110000"/>
              </a:lnSpc>
            </a:pPr>
            <a:r>
              <a:rPr lang="en-US" dirty="0" smtClean="0">
                <a:latin typeface="Segoe UI" panose="020B0502040204020203" pitchFamily="34" charset="0"/>
                <a:cs typeface="Segoe UI" panose="020B0502040204020203" pitchFamily="34" charset="0"/>
              </a:rPr>
              <a:t>There are a few additional fields for creating the opportunity not found on the form</a:t>
            </a:r>
          </a:p>
          <a:p>
            <a:pPr>
              <a:lnSpc>
                <a:spcPct val="110000"/>
              </a:lnSpc>
            </a:pPr>
            <a:r>
              <a:rPr lang="en-US" dirty="0" smtClean="0">
                <a:latin typeface="Segoe UI" panose="020B0502040204020203" pitchFamily="34" charset="0"/>
                <a:cs typeface="Segoe UI" panose="020B0502040204020203" pitchFamily="34" charset="0"/>
              </a:rPr>
              <a:t>You are prompted for these in a pop-up window</a:t>
            </a:r>
          </a:p>
          <a:p>
            <a:pPr>
              <a:lnSpc>
                <a:spcPct val="110000"/>
              </a:lnSpc>
            </a:pPr>
            <a:r>
              <a:rPr lang="en-US" dirty="0" smtClean="0">
                <a:latin typeface="Segoe UI" panose="020B0502040204020203" pitchFamily="34" charset="0"/>
                <a:cs typeface="Segoe UI" panose="020B0502040204020203" pitchFamily="34" charset="0"/>
              </a:rPr>
              <a:t>Only the first 3 are required</a:t>
            </a:r>
          </a:p>
        </p:txBody>
      </p:sp>
      <p:pic>
        <p:nvPicPr>
          <p:cNvPr id="3" name="Picture 2"/>
          <p:cNvPicPr>
            <a:picLocks noChangeAspect="1"/>
          </p:cNvPicPr>
          <p:nvPr/>
        </p:nvPicPr>
        <p:blipFill>
          <a:blip r:embed="rId3"/>
          <a:stretch>
            <a:fillRect/>
          </a:stretch>
        </p:blipFill>
        <p:spPr>
          <a:xfrm>
            <a:off x="6032625" y="1191874"/>
            <a:ext cx="5474329" cy="5125776"/>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072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Caveats Related to Opportunities</a:t>
            </a:r>
            <a:endParaRPr lang="en-US" b="1" dirty="0">
              <a:latin typeface="Segoe UI" panose="020B0502040204020203" pitchFamily="34" charset="0"/>
              <a:cs typeface="Segoe UI" panose="020B0502040204020203" pitchFamily="34" charset="0"/>
            </a:endParaRPr>
          </a:p>
        </p:txBody>
      </p:sp>
      <p:sp>
        <p:nvSpPr>
          <p:cNvPr id="8" name="Content Placeholder 18"/>
          <p:cNvSpPr>
            <a:spLocks noGrp="1"/>
          </p:cNvSpPr>
          <p:nvPr>
            <p:ph idx="1"/>
          </p:nvPr>
        </p:nvSpPr>
        <p:spPr>
          <a:xfrm>
            <a:off x="838199" y="1469371"/>
            <a:ext cx="4774949" cy="5076283"/>
          </a:xfrm>
        </p:spPr>
        <p:txBody>
          <a:bodyPr>
            <a:normAutofit fontScale="77500" lnSpcReduction="20000"/>
          </a:bodyPr>
          <a:lstStyle/>
          <a:p>
            <a:pPr>
              <a:lnSpc>
                <a:spcPct val="120000"/>
              </a:lnSpc>
            </a:pPr>
            <a:r>
              <a:rPr lang="en-US" sz="2600" dirty="0" smtClean="0">
                <a:latin typeface="Segoe UI" panose="020B0502040204020203" pitchFamily="34" charset="0"/>
                <a:cs typeface="Segoe UI" panose="020B0502040204020203" pitchFamily="34" charset="0"/>
              </a:rPr>
              <a:t>You must select an Activity Type of “Contract/Custom Training” or “Consulting Services and Technical Assistance”</a:t>
            </a:r>
          </a:p>
          <a:p>
            <a:pPr>
              <a:lnSpc>
                <a:spcPct val="120000"/>
              </a:lnSpc>
            </a:pPr>
            <a:r>
              <a:rPr lang="en-US" sz="2600" dirty="0" smtClean="0">
                <a:latin typeface="Segoe UI" panose="020B0502040204020203" pitchFamily="34" charset="0"/>
                <a:cs typeface="Segoe UI" panose="020B0502040204020203" pitchFamily="34" charset="0"/>
              </a:rPr>
              <a:t>You must fill in the Client Account field</a:t>
            </a:r>
          </a:p>
          <a:p>
            <a:pPr>
              <a:lnSpc>
                <a:spcPct val="120000"/>
              </a:lnSpc>
            </a:pPr>
            <a:r>
              <a:rPr lang="en-US" sz="2600" dirty="0" smtClean="0">
                <a:latin typeface="Segoe UI" panose="020B0502040204020203" pitchFamily="34" charset="0"/>
                <a:cs typeface="Segoe UI" panose="020B0502040204020203" pitchFamily="34" charset="0"/>
              </a:rPr>
              <a:t>If the Opportunity will be created as Closed/Won, you must enter a KFS Account number</a:t>
            </a:r>
          </a:p>
          <a:p>
            <a:pPr marL="0" indent="0">
              <a:lnSpc>
                <a:spcPct val="120000"/>
              </a:lnSpc>
              <a:buNone/>
            </a:pPr>
            <a:endParaRPr lang="en-US" sz="2600" dirty="0" smtClean="0">
              <a:latin typeface="Segoe UI" panose="020B0502040204020203" pitchFamily="34" charset="0"/>
              <a:cs typeface="Segoe UI" panose="020B0502040204020203" pitchFamily="34" charset="0"/>
            </a:endParaRPr>
          </a:p>
          <a:p>
            <a:pPr>
              <a:lnSpc>
                <a:spcPct val="120000"/>
              </a:lnSpc>
            </a:pPr>
            <a:r>
              <a:rPr lang="en-US" sz="2600" dirty="0" smtClean="0">
                <a:latin typeface="Segoe UI" panose="020B0502040204020203" pitchFamily="34" charset="0"/>
                <a:cs typeface="Segoe UI" panose="020B0502040204020203" pitchFamily="34" charset="0"/>
              </a:rPr>
              <a:t>Once created, the Opportunity will be linked to the form and can be opened by clicking on the link.</a:t>
            </a:r>
          </a:p>
          <a:p>
            <a:pPr>
              <a:lnSpc>
                <a:spcPct val="120000"/>
              </a:lnSpc>
            </a:pPr>
            <a:r>
              <a:rPr lang="en-US" sz="2600" dirty="0" smtClean="0">
                <a:latin typeface="Segoe UI" panose="020B0502040204020203" pitchFamily="34" charset="0"/>
                <a:cs typeface="Segoe UI" panose="020B0502040204020203" pitchFamily="34" charset="0"/>
              </a:rPr>
              <a:t>The Opportunity can be edited as usual.</a:t>
            </a:r>
          </a:p>
          <a:p>
            <a:pPr>
              <a:lnSpc>
                <a:spcPct val="110000"/>
              </a:lnSpc>
            </a:pPr>
            <a:endParaRPr lang="en-US" dirty="0" smtClean="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stretch>
            <a:fillRect/>
          </a:stretch>
        </p:blipFill>
        <p:spPr>
          <a:xfrm>
            <a:off x="5780897" y="1469371"/>
            <a:ext cx="5651639" cy="439571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Oval 9"/>
          <p:cNvSpPr/>
          <p:nvPr/>
        </p:nvSpPr>
        <p:spPr>
          <a:xfrm>
            <a:off x="7955552" y="4969102"/>
            <a:ext cx="2573628" cy="4448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5495636" y="5287224"/>
            <a:ext cx="2362772" cy="4609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960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Communicating with Chatter</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1368447"/>
            <a:ext cx="10629122" cy="4808516"/>
          </a:xfrm>
        </p:spPr>
        <p:txBody>
          <a:bodyPr>
            <a:normAutofit fontScale="85000" lnSpcReduction="20000"/>
          </a:bodyPr>
          <a:lstStyle/>
          <a:p>
            <a:pPr>
              <a:lnSpc>
                <a:spcPct val="110000"/>
              </a:lnSpc>
            </a:pPr>
            <a:r>
              <a:rPr lang="en-US" dirty="0" smtClean="0">
                <a:latin typeface="Segoe UI" panose="020B0502040204020203" pitchFamily="34" charset="0"/>
                <a:cs typeface="Segoe UI" panose="020B0502040204020203" pitchFamily="34" charset="0"/>
              </a:rPr>
              <a:t>Chatter is a Chat mechanism built into Salesforce</a:t>
            </a:r>
          </a:p>
          <a:p>
            <a:pPr>
              <a:lnSpc>
                <a:spcPct val="110000"/>
              </a:lnSpc>
            </a:pPr>
            <a:r>
              <a:rPr lang="en-US" dirty="0" smtClean="0">
                <a:latin typeface="Segoe UI" panose="020B0502040204020203" pitchFamily="34" charset="0"/>
                <a:cs typeface="Segoe UI" panose="020B0502040204020203" pitchFamily="34" charset="0"/>
              </a:rPr>
              <a:t>Allows conversations between Salesforce users</a:t>
            </a:r>
          </a:p>
          <a:p>
            <a:pPr>
              <a:lnSpc>
                <a:spcPct val="110000"/>
              </a:lnSpc>
            </a:pPr>
            <a:r>
              <a:rPr lang="en-US" dirty="0" smtClean="0">
                <a:latin typeface="Segoe UI" panose="020B0502040204020203" pitchFamily="34" charset="0"/>
                <a:cs typeface="Segoe UI" panose="020B0502040204020203" pitchFamily="34" charset="0"/>
              </a:rPr>
              <a:t>Terminology: a “Thread” is a conversation about a specific topic</a:t>
            </a:r>
          </a:p>
          <a:p>
            <a:pPr>
              <a:lnSpc>
                <a:spcPct val="110000"/>
              </a:lnSpc>
            </a:pPr>
            <a:r>
              <a:rPr lang="en-US" dirty="0" smtClean="0">
                <a:latin typeface="Segoe UI" panose="020B0502040204020203" pitchFamily="34" charset="0"/>
                <a:cs typeface="Segoe UI" panose="020B0502040204020203" pitchFamily="34" charset="0"/>
              </a:rPr>
              <a:t>Two types of conversations</a:t>
            </a:r>
          </a:p>
          <a:p>
            <a:pPr lvl="1">
              <a:lnSpc>
                <a:spcPct val="110000"/>
              </a:lnSpc>
            </a:pPr>
            <a:r>
              <a:rPr lang="en-US" dirty="0" smtClean="0">
                <a:latin typeface="Segoe UI" panose="020B0502040204020203" pitchFamily="34" charset="0"/>
                <a:cs typeface="Segoe UI" panose="020B0502040204020203" pitchFamily="34" charset="0"/>
              </a:rPr>
              <a:t>Updates – used to create a new thread</a:t>
            </a:r>
          </a:p>
          <a:p>
            <a:pPr lvl="1">
              <a:lnSpc>
                <a:spcPct val="110000"/>
              </a:lnSpc>
            </a:pPr>
            <a:r>
              <a:rPr lang="en-US" dirty="0" smtClean="0">
                <a:latin typeface="Segoe UI" panose="020B0502040204020203" pitchFamily="34" charset="0"/>
                <a:cs typeface="Segoe UI" panose="020B0502040204020203" pitchFamily="34" charset="0"/>
              </a:rPr>
              <a:t>Comments – used to continue an existing thread</a:t>
            </a:r>
          </a:p>
          <a:p>
            <a:pPr>
              <a:lnSpc>
                <a:spcPct val="110000"/>
              </a:lnSpc>
            </a:pPr>
            <a:r>
              <a:rPr lang="en-US" dirty="0" smtClean="0">
                <a:latin typeface="Segoe UI" panose="020B0502040204020203" pitchFamily="34" charset="0"/>
                <a:cs typeface="Segoe UI" panose="020B0502040204020203" pitchFamily="34" charset="0"/>
              </a:rPr>
              <a:t>Two ways to use Chatter</a:t>
            </a:r>
          </a:p>
          <a:p>
            <a:pPr lvl="1">
              <a:lnSpc>
                <a:spcPct val="110000"/>
              </a:lnSpc>
            </a:pPr>
            <a:r>
              <a:rPr lang="en-US" dirty="0" smtClean="0">
                <a:latin typeface="Segoe UI" panose="020B0502040204020203" pitchFamily="34" charset="0"/>
                <a:cs typeface="Segoe UI" panose="020B0502040204020203" pitchFamily="34" charset="0"/>
              </a:rPr>
              <a:t>Inside Salesforce – Start all threads from inside Salesforce. Continue them there if you are viewing the form you wish to discuss</a:t>
            </a:r>
          </a:p>
          <a:p>
            <a:pPr lvl="1">
              <a:lnSpc>
                <a:spcPct val="110000"/>
              </a:lnSpc>
            </a:pPr>
            <a:r>
              <a:rPr lang="en-US" dirty="0" smtClean="0">
                <a:latin typeface="Segoe UI" panose="020B0502040204020203" pitchFamily="34" charset="0"/>
                <a:cs typeface="Segoe UI" panose="020B0502040204020203" pitchFamily="34" charset="0"/>
              </a:rPr>
              <a:t>From email – once a thread has started that includes you, you can simply reply to emails in Outlook and they will be recorded in the Chatter feed in Salesforce automatically.  </a:t>
            </a:r>
            <a:r>
              <a:rPr lang="en-US" b="1" dirty="0" smtClean="0">
                <a:latin typeface="Segoe UI" panose="020B0502040204020203" pitchFamily="34" charset="0"/>
                <a:cs typeface="Segoe UI" panose="020B0502040204020203" pitchFamily="34" charset="0"/>
              </a:rPr>
              <a:t>You may need to create an Outlook rule to keep these from going into Clutter or Junk</a:t>
            </a:r>
          </a:p>
        </p:txBody>
      </p:sp>
    </p:spTree>
    <p:extLst>
      <p:ext uri="{BB962C8B-B14F-4D97-AF65-F5344CB8AC3E}">
        <p14:creationId xmlns:p14="http://schemas.microsoft.com/office/powerpoint/2010/main" val="120828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Start a New Thread</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p:txBody>
          <a:bodyPr>
            <a:normAutofit/>
          </a:bodyPr>
          <a:lstStyle/>
          <a:p>
            <a:pPr marL="0" indent="0">
              <a:buNone/>
            </a:pPr>
            <a:r>
              <a:rPr lang="en-US" dirty="0">
                <a:latin typeface="Segoe UI" panose="020B0502040204020203" pitchFamily="34" charset="0"/>
                <a:cs typeface="Segoe UI" panose="020B0502040204020203" pitchFamily="34" charset="0"/>
              </a:rPr>
              <a:t>To start a new thread, </a:t>
            </a:r>
            <a:r>
              <a:rPr lang="en-US" dirty="0" smtClean="0">
                <a:latin typeface="Segoe UI" panose="020B0502040204020203" pitchFamily="34" charset="0"/>
                <a:cs typeface="Segoe UI" panose="020B0502040204020203" pitchFamily="34" charset="0"/>
              </a:rPr>
              <a:t>click </a:t>
            </a:r>
            <a:r>
              <a:rPr lang="en-US" dirty="0">
                <a:latin typeface="Segoe UI" panose="020B0502040204020203" pitchFamily="34" charset="0"/>
                <a:cs typeface="Segoe UI" panose="020B0502040204020203" pitchFamily="34" charset="0"/>
              </a:rPr>
              <a:t>the Update box at the top of the Chatter </a:t>
            </a:r>
            <a:r>
              <a:rPr lang="en-US" dirty="0" smtClean="0">
                <a:latin typeface="Segoe UI" panose="020B0502040204020203" pitchFamily="34" charset="0"/>
                <a:cs typeface="Segoe UI" panose="020B0502040204020203" pitchFamily="34" charset="0"/>
              </a:rPr>
              <a:t>box</a:t>
            </a:r>
            <a:endParaRPr lang="en-US"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stretch>
            <a:fillRect/>
          </a:stretch>
        </p:blipFill>
        <p:spPr>
          <a:xfrm>
            <a:off x="2618890" y="2670028"/>
            <a:ext cx="6954220" cy="182905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Oval 6"/>
          <p:cNvSpPr/>
          <p:nvPr/>
        </p:nvSpPr>
        <p:spPr>
          <a:xfrm>
            <a:off x="4177479" y="3108006"/>
            <a:ext cx="3054980" cy="4876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878198" y="2029120"/>
            <a:ext cx="1539690" cy="10788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14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Segoe UI" panose="020B0502040204020203" pitchFamily="34" charset="0"/>
                <a:cs typeface="Segoe UI" panose="020B0502040204020203" pitchFamily="34" charset="0"/>
              </a:rPr>
              <a:t>What We’ll Cover</a:t>
            </a:r>
            <a:endParaRPr lang="en-US" sz="4000" b="1"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Segoe UI" panose="020B0502040204020203" pitchFamily="34" charset="0"/>
                <a:cs typeface="Segoe UI" panose="020B0502040204020203" pitchFamily="34" charset="0"/>
              </a:rPr>
              <a:t>Adding the Outreach Activities tab to the </a:t>
            </a:r>
            <a:r>
              <a:rPr lang="en-US" dirty="0" err="1" smtClean="0">
                <a:latin typeface="Segoe UI" panose="020B0502040204020203" pitchFamily="34" charset="0"/>
                <a:cs typeface="Segoe UI" panose="020B0502040204020203" pitchFamily="34" charset="0"/>
              </a:rPr>
              <a:t>Nav</a:t>
            </a:r>
            <a:r>
              <a:rPr lang="en-US" dirty="0" smtClean="0">
                <a:latin typeface="Segoe UI" panose="020B0502040204020203" pitchFamily="34" charset="0"/>
                <a:cs typeface="Segoe UI" panose="020B0502040204020203" pitchFamily="34" charset="0"/>
              </a:rPr>
              <a:t> Bar</a:t>
            </a:r>
          </a:p>
          <a:p>
            <a:r>
              <a:rPr lang="en-US" dirty="0" smtClean="0">
                <a:latin typeface="Segoe UI" panose="020B0502040204020203" pitchFamily="34" charset="0"/>
                <a:cs typeface="Segoe UI" panose="020B0502040204020203" pitchFamily="34" charset="0"/>
              </a:rPr>
              <a:t>What is an Activity?</a:t>
            </a:r>
          </a:p>
          <a:p>
            <a:r>
              <a:rPr lang="en-US" dirty="0" smtClean="0">
                <a:latin typeface="Segoe UI" panose="020B0502040204020203" pitchFamily="34" charset="0"/>
                <a:cs typeface="Segoe UI" panose="020B0502040204020203" pitchFamily="34" charset="0"/>
              </a:rPr>
              <a:t>When to fill out the Form</a:t>
            </a:r>
          </a:p>
          <a:p>
            <a:r>
              <a:rPr lang="en-US" dirty="0">
                <a:latin typeface="Segoe UI" panose="020B0502040204020203" pitchFamily="34" charset="0"/>
                <a:cs typeface="Segoe UI" panose="020B0502040204020203" pitchFamily="34" charset="0"/>
              </a:rPr>
              <a:t>Activities compared with other data in Salesforce</a:t>
            </a:r>
          </a:p>
          <a:p>
            <a:r>
              <a:rPr lang="en-US" dirty="0" smtClean="0">
                <a:latin typeface="Segoe UI" panose="020B0502040204020203" pitchFamily="34" charset="0"/>
                <a:cs typeface="Segoe UI" panose="020B0502040204020203" pitchFamily="34" charset="0"/>
              </a:rPr>
              <a:t>How to fill out the Form</a:t>
            </a:r>
          </a:p>
          <a:p>
            <a:r>
              <a:rPr lang="en-US" dirty="0">
                <a:latin typeface="Segoe UI" panose="020B0502040204020203" pitchFamily="34" charset="0"/>
                <a:cs typeface="Segoe UI" panose="020B0502040204020203" pitchFamily="34" charset="0"/>
              </a:rPr>
              <a:t>Viewing and editing existing Forms</a:t>
            </a:r>
          </a:p>
          <a:p>
            <a:r>
              <a:rPr lang="en-US" dirty="0" smtClean="0">
                <a:latin typeface="Segoe UI" panose="020B0502040204020203" pitchFamily="34" charset="0"/>
                <a:cs typeface="Segoe UI" panose="020B0502040204020203" pitchFamily="34" charset="0"/>
              </a:rPr>
              <a:t>About Sessions</a:t>
            </a:r>
          </a:p>
          <a:p>
            <a:r>
              <a:rPr lang="en-US" dirty="0">
                <a:latin typeface="Segoe UI" panose="020B0502040204020203" pitchFamily="34" charset="0"/>
                <a:cs typeface="Segoe UI" panose="020B0502040204020203" pitchFamily="34" charset="0"/>
              </a:rPr>
              <a:t>How the Form relates to the calendar</a:t>
            </a:r>
          </a:p>
          <a:p>
            <a:r>
              <a:rPr lang="en-US" dirty="0" smtClean="0">
                <a:latin typeface="Segoe UI" panose="020B0502040204020203" pitchFamily="34" charset="0"/>
                <a:cs typeface="Segoe UI" panose="020B0502040204020203" pitchFamily="34" charset="0"/>
              </a:rPr>
              <a:t>Communicating among staff via Chatter</a:t>
            </a:r>
          </a:p>
          <a:p>
            <a:r>
              <a:rPr lang="en-US" dirty="0" smtClean="0">
                <a:latin typeface="Segoe UI" panose="020B0502040204020203" pitchFamily="34" charset="0"/>
                <a:cs typeface="Segoe UI" panose="020B0502040204020203" pitchFamily="34" charset="0"/>
              </a:rPr>
              <a:t>Introduction to Reports</a:t>
            </a:r>
          </a:p>
          <a:p>
            <a:r>
              <a:rPr lang="en-US" dirty="0" smtClean="0">
                <a:latin typeface="Segoe UI" panose="020B0502040204020203" pitchFamily="34" charset="0"/>
                <a:cs typeface="Segoe UI" panose="020B0502040204020203" pitchFamily="34" charset="0"/>
              </a:rPr>
              <a:t>Very brief introduction to Calendaring</a:t>
            </a:r>
          </a:p>
          <a:p>
            <a:r>
              <a:rPr lang="en-US" dirty="0" smtClean="0">
                <a:latin typeface="Segoe UI" panose="020B0502040204020203" pitchFamily="34" charset="0"/>
                <a:cs typeface="Segoe UI" panose="020B0502040204020203" pitchFamily="34" charset="0"/>
              </a:rPr>
              <a:t>Getting help and providing input</a:t>
            </a:r>
          </a:p>
          <a:p>
            <a:endParaRPr lang="en-US" dirty="0" smtClean="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71682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47286" y="1361397"/>
            <a:ext cx="7497427" cy="296916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Bring Someone Into a Conversation</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4500081"/>
            <a:ext cx="10515600" cy="2106202"/>
          </a:xfrm>
        </p:spPr>
        <p:txBody>
          <a:bodyPr>
            <a:normAutofit fontScale="85000" lnSpcReduction="10000"/>
          </a:bodyPr>
          <a:lstStyle/>
          <a:p>
            <a:pPr>
              <a:lnSpc>
                <a:spcPct val="120000"/>
              </a:lnSpc>
            </a:pPr>
            <a:r>
              <a:rPr lang="en-US" dirty="0" smtClean="0">
                <a:latin typeface="Segoe UI" panose="020B0502040204020203" pitchFamily="34" charset="0"/>
                <a:cs typeface="Segoe UI" panose="020B0502040204020203" pitchFamily="34" charset="0"/>
              </a:rPr>
              <a:t>Bring someone into a thread with the “@” sign</a:t>
            </a:r>
          </a:p>
          <a:p>
            <a:pPr>
              <a:lnSpc>
                <a:spcPct val="120000"/>
              </a:lnSpc>
            </a:pPr>
            <a:r>
              <a:rPr lang="en-US" dirty="0" smtClean="0">
                <a:latin typeface="Segoe UI" panose="020B0502040204020203" pitchFamily="34" charset="0"/>
                <a:cs typeface="Segoe UI" panose="020B0502040204020203" pitchFamily="34" charset="0"/>
              </a:rPr>
              <a:t>Type “@” and start typing their name, then select the name to include them in the thread, and finish your message</a:t>
            </a:r>
          </a:p>
          <a:p>
            <a:pPr>
              <a:lnSpc>
                <a:spcPct val="120000"/>
              </a:lnSpc>
            </a:pPr>
            <a:r>
              <a:rPr lang="en-US" dirty="0" smtClean="0">
                <a:latin typeface="Segoe UI" panose="020B0502040204020203" pitchFamily="34" charset="0"/>
                <a:cs typeface="Segoe UI" panose="020B0502040204020203" pitchFamily="34" charset="0"/>
              </a:rPr>
              <a:t>Once a thread starts, replies will notify everyone who was @mentioned</a:t>
            </a:r>
          </a:p>
        </p:txBody>
      </p:sp>
      <p:sp>
        <p:nvSpPr>
          <p:cNvPr id="5" name="Oval 4"/>
          <p:cNvSpPr/>
          <p:nvPr/>
        </p:nvSpPr>
        <p:spPr>
          <a:xfrm>
            <a:off x="2885243" y="2007176"/>
            <a:ext cx="1624613" cy="4430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305670" y="1191874"/>
            <a:ext cx="3515558" cy="8153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64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 r="43428" b="36883"/>
          <a:stretch/>
        </p:blipFill>
        <p:spPr>
          <a:xfrm>
            <a:off x="5811343" y="1633728"/>
            <a:ext cx="5953937" cy="3549082"/>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fontScale="90000"/>
          </a:bodyPr>
          <a:lstStyle/>
          <a:p>
            <a:r>
              <a:rPr lang="en-US" b="1" dirty="0" smtClean="0">
                <a:latin typeface="Segoe UI" panose="020B0502040204020203" pitchFamily="34" charset="0"/>
                <a:cs typeface="Segoe UI" panose="020B0502040204020203" pitchFamily="34" charset="0"/>
              </a:rPr>
              <a:t>Bring a Support Group Into a Conversation</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1191874"/>
            <a:ext cx="4831080" cy="5245502"/>
          </a:xfrm>
        </p:spPr>
        <p:txBody>
          <a:bodyPr>
            <a:normAutofit fontScale="92500" lnSpcReduction="20000"/>
          </a:bodyPr>
          <a:lstStyle/>
          <a:p>
            <a:pPr>
              <a:lnSpc>
                <a:spcPct val="120000"/>
              </a:lnSpc>
            </a:pPr>
            <a:r>
              <a:rPr lang="en-US" dirty="0" smtClean="0">
                <a:latin typeface="Segoe UI" panose="020B0502040204020203" pitchFamily="34" charset="0"/>
                <a:cs typeface="Segoe UI" panose="020B0502040204020203" pitchFamily="34" charset="0"/>
              </a:rPr>
              <a:t>Use the same technique to bring a support team into a conversation</a:t>
            </a:r>
          </a:p>
          <a:p>
            <a:pPr>
              <a:lnSpc>
                <a:spcPct val="120000"/>
              </a:lnSpc>
            </a:pPr>
            <a:r>
              <a:rPr lang="en-US" dirty="0" smtClean="0">
                <a:latin typeface="Segoe UI" panose="020B0502040204020203" pitchFamily="34" charset="0"/>
                <a:cs typeface="Segoe UI" panose="020B0502040204020203" pitchFamily="34" charset="0"/>
              </a:rPr>
              <a:t>Type “@” and type “ILR” to see all the available support teams</a:t>
            </a:r>
          </a:p>
          <a:p>
            <a:pPr>
              <a:lnSpc>
                <a:spcPct val="120000"/>
              </a:lnSpc>
            </a:pPr>
            <a:r>
              <a:rPr lang="en-US" dirty="0" smtClean="0">
                <a:latin typeface="Segoe UI" panose="020B0502040204020203" pitchFamily="34" charset="0"/>
                <a:cs typeface="Segoe UI" panose="020B0502040204020203" pitchFamily="34" charset="0"/>
              </a:rPr>
              <a:t>There are 5: </a:t>
            </a:r>
          </a:p>
          <a:p>
            <a:pPr lvl="1">
              <a:lnSpc>
                <a:spcPct val="120000"/>
              </a:lnSpc>
            </a:pPr>
            <a:r>
              <a:rPr lang="en-US" dirty="0" smtClean="0">
                <a:latin typeface="Segoe UI" panose="020B0502040204020203" pitchFamily="34" charset="0"/>
                <a:cs typeface="Segoe UI" panose="020B0502040204020203" pitchFamily="34" charset="0"/>
              </a:rPr>
              <a:t>Fiscal</a:t>
            </a:r>
          </a:p>
          <a:p>
            <a:pPr lvl="1">
              <a:lnSpc>
                <a:spcPct val="120000"/>
              </a:lnSpc>
            </a:pPr>
            <a:r>
              <a:rPr lang="en-US" dirty="0" smtClean="0">
                <a:latin typeface="Segoe UI" panose="020B0502040204020203" pitchFamily="34" charset="0"/>
                <a:cs typeface="Segoe UI" panose="020B0502040204020203" pitchFamily="34" charset="0"/>
              </a:rPr>
              <a:t>Marketing</a:t>
            </a:r>
          </a:p>
          <a:p>
            <a:pPr lvl="1">
              <a:lnSpc>
                <a:spcPct val="120000"/>
              </a:lnSpc>
            </a:pPr>
            <a:r>
              <a:rPr lang="en-US" dirty="0" smtClean="0">
                <a:latin typeface="Segoe UI" panose="020B0502040204020203" pitchFamily="34" charset="0"/>
                <a:cs typeface="Segoe UI" panose="020B0502040204020203" pitchFamily="34" charset="0"/>
              </a:rPr>
              <a:t>NYC Classroom Support</a:t>
            </a:r>
          </a:p>
          <a:p>
            <a:pPr lvl="1">
              <a:lnSpc>
                <a:spcPct val="120000"/>
              </a:lnSpc>
            </a:pPr>
            <a:r>
              <a:rPr lang="en-US" dirty="0" smtClean="0">
                <a:latin typeface="Segoe UI" panose="020B0502040204020203" pitchFamily="34" charset="0"/>
                <a:cs typeface="Segoe UI" panose="020B0502040204020203" pitchFamily="34" charset="0"/>
              </a:rPr>
              <a:t>Conference Center</a:t>
            </a:r>
          </a:p>
          <a:p>
            <a:pPr lvl="1">
              <a:lnSpc>
                <a:spcPct val="120000"/>
              </a:lnSpc>
            </a:pPr>
            <a:r>
              <a:rPr lang="en-US" dirty="0" smtClean="0">
                <a:latin typeface="Segoe UI" panose="020B0502040204020203" pitchFamily="34" charset="0"/>
                <a:cs typeface="Segoe UI" panose="020B0502040204020203" pitchFamily="34" charset="0"/>
              </a:rPr>
              <a:t>Learning Innovation</a:t>
            </a:r>
          </a:p>
        </p:txBody>
      </p:sp>
      <p:sp>
        <p:nvSpPr>
          <p:cNvPr id="5" name="Oval 4"/>
          <p:cNvSpPr/>
          <p:nvPr/>
        </p:nvSpPr>
        <p:spPr>
          <a:xfrm>
            <a:off x="6855799" y="2693465"/>
            <a:ext cx="593513" cy="3779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5601" y="3203946"/>
            <a:ext cx="3194304" cy="17742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114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Comment on an Existing Thread</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4621352"/>
            <a:ext cx="10515600" cy="1887023"/>
          </a:xfrm>
        </p:spPr>
        <p:txBody>
          <a:bodyPr>
            <a:normAutofit fontScale="77500" lnSpcReduction="20000"/>
          </a:bodyPr>
          <a:lstStyle/>
          <a:p>
            <a:pPr>
              <a:lnSpc>
                <a:spcPct val="110000"/>
              </a:lnSpc>
            </a:pPr>
            <a:r>
              <a:rPr lang="en-US" dirty="0" smtClean="0">
                <a:latin typeface="Segoe UI" panose="020B0502040204020203" pitchFamily="34" charset="0"/>
                <a:cs typeface="Segoe UI" panose="020B0502040204020203" pitchFamily="34" charset="0"/>
              </a:rPr>
              <a:t>To comment on an existing thread, find the thread and use the associated comment box under that thread. Be sure to pick the correct comment box for the thread you want to comment on</a:t>
            </a:r>
            <a:endParaRPr lang="en-US" dirty="0">
              <a:latin typeface="Segoe UI" panose="020B0502040204020203" pitchFamily="34" charset="0"/>
              <a:cs typeface="Segoe UI" panose="020B0502040204020203" pitchFamily="34" charset="0"/>
            </a:endParaRPr>
          </a:p>
          <a:p>
            <a:pPr>
              <a:lnSpc>
                <a:spcPct val="110000"/>
              </a:lnSpc>
            </a:pPr>
            <a:r>
              <a:rPr lang="en-US" dirty="0">
                <a:latin typeface="Segoe UI" panose="020B0502040204020203" pitchFamily="34" charset="0"/>
                <a:cs typeface="Segoe UI" panose="020B0502040204020203" pitchFamily="34" charset="0"/>
              </a:rPr>
              <a:t>Once there are more than 3 </a:t>
            </a:r>
            <a:r>
              <a:rPr lang="en-US" dirty="0" smtClean="0">
                <a:latin typeface="Segoe UI" panose="020B0502040204020203" pitchFamily="34" charset="0"/>
                <a:cs typeface="Segoe UI" panose="020B0502040204020203" pitchFamily="34" charset="0"/>
              </a:rPr>
              <a:t>comments in a thread, </a:t>
            </a:r>
            <a:r>
              <a:rPr lang="en-US" dirty="0">
                <a:latin typeface="Segoe UI" panose="020B0502040204020203" pitchFamily="34" charset="0"/>
                <a:cs typeface="Segoe UI" panose="020B0502040204020203" pitchFamily="34" charset="0"/>
              </a:rPr>
              <a:t>earlier ones are hidden, but can be displayed by clicking the “more comments” link in the desired thread</a:t>
            </a:r>
          </a:p>
        </p:txBody>
      </p:sp>
      <p:pic>
        <p:nvPicPr>
          <p:cNvPr id="6" name="Picture 5"/>
          <p:cNvPicPr>
            <a:picLocks noChangeAspect="1"/>
          </p:cNvPicPr>
          <p:nvPr/>
        </p:nvPicPr>
        <p:blipFill>
          <a:blip r:embed="rId3"/>
          <a:stretch>
            <a:fillRect/>
          </a:stretch>
        </p:blipFill>
        <p:spPr>
          <a:xfrm>
            <a:off x="2959195" y="1169498"/>
            <a:ext cx="6273610" cy="307697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Oval 7"/>
          <p:cNvSpPr/>
          <p:nvPr/>
        </p:nvSpPr>
        <p:spPr>
          <a:xfrm>
            <a:off x="3284594" y="3736323"/>
            <a:ext cx="5601222" cy="4876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858610" y="4128118"/>
            <a:ext cx="621437" cy="4932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290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Chatter Commenting Example</a:t>
            </a:r>
            <a:endParaRPr lang="en-US" b="1" dirty="0">
              <a:latin typeface="Segoe UI" panose="020B0502040204020203" pitchFamily="34" charset="0"/>
              <a:cs typeface="Segoe UI" panose="020B0502040204020203" pitchFamily="34" charset="0"/>
            </a:endParaRPr>
          </a:p>
        </p:txBody>
      </p:sp>
      <p:sp>
        <p:nvSpPr>
          <p:cNvPr id="8" name="Oval 7"/>
          <p:cNvSpPr/>
          <p:nvPr/>
        </p:nvSpPr>
        <p:spPr>
          <a:xfrm>
            <a:off x="3284594" y="3736323"/>
            <a:ext cx="5601222" cy="4876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858610" y="4128118"/>
            <a:ext cx="621437" cy="4932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2346120" y="1316635"/>
            <a:ext cx="7478169" cy="483937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Oval 9"/>
          <p:cNvSpPr/>
          <p:nvPr/>
        </p:nvSpPr>
        <p:spPr>
          <a:xfrm>
            <a:off x="2734322" y="4003357"/>
            <a:ext cx="3506680" cy="4876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89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09363" y="1304628"/>
            <a:ext cx="6973273" cy="424874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Chatter Commenting Example</a:t>
            </a:r>
          </a:p>
        </p:txBody>
      </p:sp>
      <p:sp>
        <p:nvSpPr>
          <p:cNvPr id="8" name="Oval 7"/>
          <p:cNvSpPr/>
          <p:nvPr/>
        </p:nvSpPr>
        <p:spPr>
          <a:xfrm>
            <a:off x="2441215" y="4144696"/>
            <a:ext cx="3995096" cy="10398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106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Too Many Email Notifications!</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p:txBody>
          <a:bodyPr>
            <a:normAutofit/>
          </a:bodyPr>
          <a:lstStyle/>
          <a:p>
            <a:pPr marL="0" indent="0">
              <a:lnSpc>
                <a:spcPct val="110000"/>
              </a:lnSpc>
              <a:buNone/>
            </a:pPr>
            <a:r>
              <a:rPr lang="en-US" dirty="0" smtClean="0">
                <a:latin typeface="Segoe UI" panose="020B0502040204020203" pitchFamily="34" charset="0"/>
                <a:cs typeface="Segoe UI" panose="020B0502040204020203" pitchFamily="34" charset="0"/>
              </a:rPr>
              <a:t>If you are getting too many email notifications from Chatter, you have two options:</a:t>
            </a:r>
          </a:p>
          <a:p>
            <a:pPr lvl="1">
              <a:lnSpc>
                <a:spcPct val="110000"/>
              </a:lnSpc>
            </a:pPr>
            <a:r>
              <a:rPr lang="en-US" dirty="0" smtClean="0">
                <a:latin typeface="Segoe UI" panose="020B0502040204020203" pitchFamily="34" charset="0"/>
                <a:cs typeface="Segoe UI" panose="020B0502040204020203" pitchFamily="34" charset="0"/>
              </a:rPr>
              <a:t>Mute the offending thread(s)</a:t>
            </a:r>
          </a:p>
          <a:p>
            <a:pPr lvl="1">
              <a:lnSpc>
                <a:spcPct val="110000"/>
              </a:lnSpc>
            </a:pPr>
            <a:r>
              <a:rPr lang="en-US" dirty="0" smtClean="0">
                <a:latin typeface="Segoe UI" panose="020B0502040204020203" pitchFamily="34" charset="0"/>
                <a:cs typeface="Segoe UI" panose="020B0502040204020203" pitchFamily="34" charset="0"/>
              </a:rPr>
              <a:t>Go into your personal profile and set up digest notifications (which will send batch notifications on a schedule)</a:t>
            </a:r>
          </a:p>
          <a:p>
            <a:pPr marL="1371600" lvl="2" indent="-457200">
              <a:lnSpc>
                <a:spcPct val="110000"/>
              </a:lnSpc>
              <a:buFont typeface="+mj-lt"/>
              <a:buAutoNum type="arabicPeriod"/>
            </a:pPr>
            <a:r>
              <a:rPr lang="en-US" dirty="0" smtClean="0">
                <a:latin typeface="Segoe UI" panose="020B0502040204020203" pitchFamily="34" charset="0"/>
                <a:cs typeface="Segoe UI" panose="020B0502040204020203" pitchFamily="34" charset="0"/>
              </a:rPr>
              <a:t>Click Profile icon (face at upper right)</a:t>
            </a:r>
          </a:p>
          <a:p>
            <a:pPr marL="1371600" lvl="2" indent="-457200">
              <a:lnSpc>
                <a:spcPct val="110000"/>
              </a:lnSpc>
              <a:buFont typeface="+mj-lt"/>
              <a:buAutoNum type="arabicPeriod"/>
            </a:pPr>
            <a:r>
              <a:rPr lang="en-US" dirty="0" smtClean="0">
                <a:latin typeface="Segoe UI" panose="020B0502040204020203" pitchFamily="34" charset="0"/>
                <a:cs typeface="Segoe UI" panose="020B0502040204020203" pitchFamily="34" charset="0"/>
              </a:rPr>
              <a:t>Click Settings</a:t>
            </a:r>
          </a:p>
          <a:p>
            <a:pPr marL="1371600" lvl="2" indent="-457200">
              <a:lnSpc>
                <a:spcPct val="110000"/>
              </a:lnSpc>
              <a:buFont typeface="+mj-lt"/>
              <a:buAutoNum type="arabicPeriod"/>
            </a:pPr>
            <a:r>
              <a:rPr lang="en-US" dirty="0" smtClean="0">
                <a:latin typeface="Segoe UI" panose="020B0502040204020203" pitchFamily="34" charset="0"/>
                <a:cs typeface="Segoe UI" panose="020B0502040204020203" pitchFamily="34" charset="0"/>
              </a:rPr>
              <a:t>Click Chatter</a:t>
            </a:r>
          </a:p>
          <a:p>
            <a:pPr marL="1371600" lvl="2" indent="-457200">
              <a:lnSpc>
                <a:spcPct val="110000"/>
              </a:lnSpc>
              <a:buFont typeface="+mj-lt"/>
              <a:buAutoNum type="arabicPeriod"/>
            </a:pPr>
            <a:r>
              <a:rPr lang="en-US" dirty="0" smtClean="0">
                <a:latin typeface="Segoe UI" panose="020B0502040204020203" pitchFamily="34" charset="0"/>
                <a:cs typeface="Segoe UI" panose="020B0502040204020203" pitchFamily="34" charset="0"/>
              </a:rPr>
              <a:t>Click Email Notifications</a:t>
            </a:r>
          </a:p>
          <a:p>
            <a:pPr marL="1371600" lvl="2" indent="-457200">
              <a:lnSpc>
                <a:spcPct val="110000"/>
              </a:lnSpc>
              <a:buFont typeface="+mj-lt"/>
              <a:buAutoNum type="arabicPeriod"/>
            </a:pPr>
            <a:r>
              <a:rPr lang="en-US" dirty="0" smtClean="0">
                <a:latin typeface="Segoe UI" panose="020B0502040204020203" pitchFamily="34" charset="0"/>
                <a:cs typeface="Segoe UI" panose="020B0502040204020203" pitchFamily="34" charset="0"/>
              </a:rPr>
              <a:t>Scroll to “Set Frequency for Personal Digests” and set as desired</a:t>
            </a:r>
          </a:p>
          <a:p>
            <a:pPr marL="0" indent="0">
              <a:lnSpc>
                <a:spcPct val="110000"/>
              </a:lnSpc>
              <a:buNone/>
            </a:pPr>
            <a:endParaRPr lang="en-US"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95834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Mute a Chatter Thread (slide 1)</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p:txBody>
          <a:bodyPr>
            <a:normAutofit/>
          </a:bodyPr>
          <a:lstStyle/>
          <a:p>
            <a:pPr>
              <a:lnSpc>
                <a:spcPct val="110000"/>
              </a:lnSpc>
            </a:pPr>
            <a:r>
              <a:rPr lang="en-US" dirty="0" smtClean="0">
                <a:latin typeface="Segoe UI" panose="020B0502040204020203" pitchFamily="34" charset="0"/>
                <a:cs typeface="Segoe UI" panose="020B0502040204020203" pitchFamily="34" charset="0"/>
              </a:rPr>
              <a:t>Go to the top of thread</a:t>
            </a:r>
          </a:p>
          <a:p>
            <a:pPr>
              <a:lnSpc>
                <a:spcPct val="110000"/>
              </a:lnSpc>
            </a:pPr>
            <a:r>
              <a:rPr lang="en-US" dirty="0" smtClean="0">
                <a:latin typeface="Segoe UI" panose="020B0502040204020203" pitchFamily="34" charset="0"/>
                <a:cs typeface="Segoe UI" panose="020B0502040204020203" pitchFamily="34" charset="0"/>
              </a:rPr>
              <a:t>Click the date (or if very recent, where it says so-many-minutes-ago, for instance “5m ago”)</a:t>
            </a:r>
          </a:p>
        </p:txBody>
      </p:sp>
      <p:pic>
        <p:nvPicPr>
          <p:cNvPr id="3" name="Picture 2"/>
          <p:cNvPicPr>
            <a:picLocks noChangeAspect="1"/>
          </p:cNvPicPr>
          <p:nvPr/>
        </p:nvPicPr>
        <p:blipFill>
          <a:blip r:embed="rId3"/>
          <a:stretch>
            <a:fillRect/>
          </a:stretch>
        </p:blipFill>
        <p:spPr>
          <a:xfrm>
            <a:off x="2633179" y="3375899"/>
            <a:ext cx="6925642" cy="198147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5" name="Oval 4"/>
          <p:cNvSpPr/>
          <p:nvPr/>
        </p:nvSpPr>
        <p:spPr>
          <a:xfrm>
            <a:off x="2974020" y="3586578"/>
            <a:ext cx="754602" cy="3551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3613212" y="2974019"/>
            <a:ext cx="834501" cy="6125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59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82800" y="2680535"/>
            <a:ext cx="8026400" cy="2935111"/>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Mute a Chatter Thread (slide 2)</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p:txBody>
          <a:bodyPr>
            <a:normAutofit/>
          </a:bodyPr>
          <a:lstStyle/>
          <a:p>
            <a:pPr>
              <a:lnSpc>
                <a:spcPct val="110000"/>
              </a:lnSpc>
            </a:pPr>
            <a:r>
              <a:rPr lang="en-US" dirty="0" smtClean="0">
                <a:latin typeface="Segoe UI" panose="020B0502040204020203" pitchFamily="34" charset="0"/>
                <a:cs typeface="Segoe UI" panose="020B0502040204020203" pitchFamily="34" charset="0"/>
              </a:rPr>
              <a:t>Click the down-arrow to the right</a:t>
            </a:r>
          </a:p>
          <a:p>
            <a:pPr>
              <a:lnSpc>
                <a:spcPct val="110000"/>
              </a:lnSpc>
            </a:pPr>
            <a:r>
              <a:rPr lang="en-US" dirty="0" smtClean="0">
                <a:latin typeface="Segoe UI" panose="020B0502040204020203" pitchFamily="34" charset="0"/>
                <a:cs typeface="Segoe UI" panose="020B0502040204020203" pitchFamily="34" charset="0"/>
              </a:rPr>
              <a:t>Choose “Mute”</a:t>
            </a:r>
          </a:p>
        </p:txBody>
      </p:sp>
      <p:sp>
        <p:nvSpPr>
          <p:cNvPr id="5" name="Oval 4"/>
          <p:cNvSpPr/>
          <p:nvPr/>
        </p:nvSpPr>
        <p:spPr>
          <a:xfrm>
            <a:off x="8859915" y="4394446"/>
            <a:ext cx="754602" cy="3551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568823" y="2379216"/>
            <a:ext cx="5220070" cy="21128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9614517" y="2680535"/>
            <a:ext cx="530194" cy="3551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6498454" y="1740023"/>
            <a:ext cx="3080552" cy="10741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353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Segoe UI" panose="020B0502040204020203" pitchFamily="34" charset="0"/>
                <a:cs typeface="Segoe UI" panose="020B0502040204020203" pitchFamily="34" charset="0"/>
              </a:rPr>
              <a:t>Reports</a:t>
            </a:r>
            <a:endParaRPr lang="en-US" sz="4000" b="1"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r>
              <a:rPr lang="en-US" dirty="0" smtClean="0">
                <a:latin typeface="Segoe UI" panose="020B0502040204020203" pitchFamily="34" charset="0"/>
                <a:cs typeface="Segoe UI" panose="020B0502040204020203" pitchFamily="34" charset="0"/>
              </a:rPr>
              <a:t>Reports provide more advanced data reporting</a:t>
            </a:r>
          </a:p>
          <a:p>
            <a:r>
              <a:rPr lang="en-US" dirty="0" smtClean="0">
                <a:latin typeface="Segoe UI" panose="020B0502040204020203" pitchFamily="34" charset="0"/>
                <a:cs typeface="Segoe UI" panose="020B0502040204020203" pitchFamily="34" charset="0"/>
              </a:rPr>
              <a:t>List Views only show data from one data type, and in “spreadsheet” format</a:t>
            </a:r>
          </a:p>
          <a:p>
            <a:r>
              <a:rPr lang="en-US" dirty="0" smtClean="0">
                <a:latin typeface="Segoe UI" panose="020B0502040204020203" pitchFamily="34" charset="0"/>
                <a:cs typeface="Segoe UI" panose="020B0502040204020203" pitchFamily="34" charset="0"/>
              </a:rPr>
              <a:t>Reports can, among other things:</a:t>
            </a:r>
          </a:p>
          <a:p>
            <a:pPr lvl="1"/>
            <a:r>
              <a:rPr lang="en-US" dirty="0" smtClean="0">
                <a:latin typeface="Segoe UI" panose="020B0502040204020203" pitchFamily="34" charset="0"/>
                <a:cs typeface="Segoe UI" panose="020B0502040204020203" pitchFamily="34" charset="0"/>
              </a:rPr>
              <a:t>Group and summarize data</a:t>
            </a:r>
          </a:p>
          <a:p>
            <a:pPr lvl="1"/>
            <a:r>
              <a:rPr lang="en-US" dirty="0" smtClean="0">
                <a:latin typeface="Segoe UI" panose="020B0502040204020203" pitchFamily="34" charset="0"/>
                <a:cs typeface="Segoe UI" panose="020B0502040204020203" pitchFamily="34" charset="0"/>
              </a:rPr>
              <a:t>Show data from multiple data types (For instance, an activities form and its related Opportunity or Event/Class)</a:t>
            </a:r>
          </a:p>
          <a:p>
            <a:pPr lvl="1"/>
            <a:r>
              <a:rPr lang="en-US" dirty="0" smtClean="0">
                <a:latin typeface="Segoe UI" panose="020B0502040204020203" pitchFamily="34" charset="0"/>
                <a:cs typeface="Segoe UI" panose="020B0502040204020203" pitchFamily="34" charset="0"/>
              </a:rPr>
              <a:t>Use date logic to, for instance, display all activities that are new within the last 2 months, no matter what date the report was launched on</a:t>
            </a:r>
          </a:p>
          <a:p>
            <a:pPr lvl="1"/>
            <a:endParaRPr lang="en-US"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09862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95744" y="1938588"/>
            <a:ext cx="7800512" cy="459607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Reports</a:t>
            </a:r>
            <a:endParaRPr lang="en-US" b="1" dirty="0">
              <a:latin typeface="Segoe UI" panose="020B0502040204020203" pitchFamily="34" charset="0"/>
              <a:cs typeface="Segoe UI" panose="020B0502040204020203" pitchFamily="34" charset="0"/>
            </a:endParaRPr>
          </a:p>
        </p:txBody>
      </p:sp>
      <p:sp>
        <p:nvSpPr>
          <p:cNvPr id="7" name="Content Placeholder 6"/>
          <p:cNvSpPr>
            <a:spLocks noGrp="1"/>
          </p:cNvSpPr>
          <p:nvPr>
            <p:ph idx="1"/>
          </p:nvPr>
        </p:nvSpPr>
        <p:spPr>
          <a:xfrm>
            <a:off x="838200" y="1263631"/>
            <a:ext cx="10685106" cy="674958"/>
          </a:xfrm>
        </p:spPr>
        <p:txBody>
          <a:bodyPr>
            <a:noAutofit/>
          </a:bodyPr>
          <a:lstStyle/>
          <a:p>
            <a:pPr marL="0" indent="0">
              <a:lnSpc>
                <a:spcPct val="120000"/>
              </a:lnSpc>
              <a:buNone/>
            </a:pPr>
            <a:r>
              <a:rPr lang="en-US" sz="2100" dirty="0" smtClean="0"/>
              <a:t>A quick way to get to reports is to click the report links on the Home Page at the lower right:</a:t>
            </a:r>
          </a:p>
          <a:p>
            <a:endParaRPr lang="en-US" sz="2000" dirty="0"/>
          </a:p>
        </p:txBody>
      </p:sp>
      <p:sp>
        <p:nvSpPr>
          <p:cNvPr id="6" name="Oval 5"/>
          <p:cNvSpPr/>
          <p:nvPr/>
        </p:nvSpPr>
        <p:spPr>
          <a:xfrm>
            <a:off x="6951306" y="5253136"/>
            <a:ext cx="3044950" cy="15022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8994710" y="1744824"/>
            <a:ext cx="1558213" cy="34243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73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1341"/>
          </a:xfrm>
        </p:spPr>
        <p:txBody>
          <a:bodyPr>
            <a:normAutofit/>
          </a:bodyPr>
          <a:lstStyle/>
          <a:p>
            <a:r>
              <a:rPr lang="en-US" sz="4000" b="1" dirty="0" smtClean="0">
                <a:latin typeface="Segoe UI" panose="020B0502040204020203" pitchFamily="34" charset="0"/>
                <a:cs typeface="Segoe UI" panose="020B0502040204020203" pitchFamily="34" charset="0"/>
              </a:rPr>
              <a:t>Add the Outreach Activities Tab</a:t>
            </a:r>
            <a:endParaRPr lang="en-US" sz="4000" b="1" dirty="0">
              <a:latin typeface="Segoe UI" panose="020B0502040204020203" pitchFamily="34" charset="0"/>
              <a:cs typeface="Segoe UI" panose="020B0502040204020203" pitchFamily="34" charset="0"/>
            </a:endParaRPr>
          </a:p>
        </p:txBody>
      </p:sp>
      <p:sp>
        <p:nvSpPr>
          <p:cNvPr id="12" name="Content Placeholder 11"/>
          <p:cNvSpPr>
            <a:spLocks noGrp="1"/>
          </p:cNvSpPr>
          <p:nvPr>
            <p:ph idx="1"/>
          </p:nvPr>
        </p:nvSpPr>
        <p:spPr/>
        <p:txBody>
          <a:bodyPr/>
          <a:lstStyle/>
          <a:p>
            <a:r>
              <a:rPr lang="en-US" dirty="0" smtClean="0"/>
              <a:t>It is helpful, though not required, to have a direct link to the Outreach Activities data type on your </a:t>
            </a:r>
            <a:r>
              <a:rPr lang="en-US" dirty="0" err="1" smtClean="0"/>
              <a:t>Nav</a:t>
            </a:r>
            <a:r>
              <a:rPr lang="en-US" dirty="0" smtClean="0"/>
              <a:t> Bar</a:t>
            </a:r>
          </a:p>
          <a:p>
            <a:r>
              <a:rPr lang="en-US" dirty="0" smtClean="0"/>
              <a:t>ILRTS maintains a knowledgebase of IT how-</a:t>
            </a:r>
            <a:r>
              <a:rPr lang="en-US" dirty="0" err="1" smtClean="0"/>
              <a:t>to’s</a:t>
            </a:r>
            <a:r>
              <a:rPr lang="en-US" dirty="0" smtClean="0"/>
              <a:t> and other info</a:t>
            </a:r>
          </a:p>
          <a:p>
            <a:r>
              <a:rPr lang="en-US" dirty="0" smtClean="0"/>
              <a:t>The Salesforce section of that </a:t>
            </a:r>
            <a:r>
              <a:rPr lang="en-US" dirty="0"/>
              <a:t>is linked here: </a:t>
            </a:r>
            <a:r>
              <a:rPr lang="en-US" dirty="0">
                <a:hlinkClick r:id="rId3"/>
              </a:rPr>
              <a:t>https://tdx.cornell.edu/TDClient/82/Portal/KB/?</a:t>
            </a:r>
            <a:r>
              <a:rPr lang="en-US" dirty="0" smtClean="0">
                <a:hlinkClick r:id="rId3"/>
              </a:rPr>
              <a:t>CategoryID=574</a:t>
            </a:r>
            <a:endParaRPr lang="en-US" dirty="0" smtClean="0"/>
          </a:p>
          <a:p>
            <a:r>
              <a:rPr lang="en-US" dirty="0" smtClean="0"/>
              <a:t>Knowledgebase page on how to add new tabs to the </a:t>
            </a:r>
            <a:r>
              <a:rPr lang="en-US" dirty="0" err="1" smtClean="0"/>
              <a:t>Nav</a:t>
            </a:r>
            <a:r>
              <a:rPr lang="en-US" dirty="0" smtClean="0"/>
              <a:t> Bar</a:t>
            </a:r>
          </a:p>
          <a:p>
            <a:r>
              <a:rPr lang="en-US" dirty="0" smtClean="0"/>
              <a:t>Let’s walk through this process together…</a:t>
            </a:r>
            <a:endParaRPr lang="en-US" dirty="0"/>
          </a:p>
        </p:txBody>
      </p:sp>
    </p:spTree>
    <p:extLst>
      <p:ext uri="{BB962C8B-B14F-4D97-AF65-F5344CB8AC3E}">
        <p14:creationId xmlns:p14="http://schemas.microsoft.com/office/powerpoint/2010/main" val="704338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83774" y="2698430"/>
            <a:ext cx="6670096" cy="325226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Reports</a:t>
            </a:r>
            <a:endParaRPr lang="en-US" b="1" dirty="0">
              <a:latin typeface="Segoe UI" panose="020B0502040204020203" pitchFamily="34" charset="0"/>
              <a:cs typeface="Segoe UI" panose="020B0502040204020203" pitchFamily="34" charset="0"/>
            </a:endParaRPr>
          </a:p>
        </p:txBody>
      </p:sp>
      <p:sp>
        <p:nvSpPr>
          <p:cNvPr id="7" name="Content Placeholder 6"/>
          <p:cNvSpPr>
            <a:spLocks noGrp="1"/>
          </p:cNvSpPr>
          <p:nvPr>
            <p:ph idx="1"/>
          </p:nvPr>
        </p:nvSpPr>
        <p:spPr>
          <a:xfrm>
            <a:off x="838200" y="1368447"/>
            <a:ext cx="10515600" cy="1153410"/>
          </a:xfrm>
        </p:spPr>
        <p:txBody>
          <a:bodyPr>
            <a:normAutofit lnSpcReduction="10000"/>
          </a:bodyPr>
          <a:lstStyle/>
          <a:p>
            <a:pPr marL="0" indent="0">
              <a:buNone/>
            </a:pPr>
            <a:r>
              <a:rPr lang="en-US" dirty="0" smtClean="0"/>
              <a:t>At the bottom of this list of reports are two links that go into the full reporting system where there are over 500 reports and a report generator</a:t>
            </a:r>
          </a:p>
          <a:p>
            <a:endParaRPr lang="en-US" dirty="0"/>
          </a:p>
        </p:txBody>
      </p:sp>
      <p:sp>
        <p:nvSpPr>
          <p:cNvPr id="5" name="Rectangle 4"/>
          <p:cNvSpPr/>
          <p:nvPr/>
        </p:nvSpPr>
        <p:spPr>
          <a:xfrm>
            <a:off x="3763872" y="5159765"/>
            <a:ext cx="153202"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p>
        </p:txBody>
      </p:sp>
      <p:cxnSp>
        <p:nvCxnSpPr>
          <p:cNvPr id="6" name="Straight Arrow Connector 5"/>
          <p:cNvCxnSpPr>
            <a:stCxn id="5" idx="3"/>
          </p:cNvCxnSpPr>
          <p:nvPr/>
        </p:nvCxnSpPr>
        <p:spPr>
          <a:xfrm>
            <a:off x="3917074" y="5303509"/>
            <a:ext cx="678419" cy="143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47786" y="5805594"/>
            <a:ext cx="169288"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p>
        </p:txBody>
      </p:sp>
      <p:cxnSp>
        <p:nvCxnSpPr>
          <p:cNvPr id="10" name="Straight Arrow Connector 9"/>
          <p:cNvCxnSpPr>
            <a:stCxn id="9" idx="3"/>
          </p:cNvCxnSpPr>
          <p:nvPr/>
        </p:nvCxnSpPr>
        <p:spPr>
          <a:xfrm flipV="1">
            <a:off x="3917074" y="5739897"/>
            <a:ext cx="678419" cy="2094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38200" y="3220773"/>
            <a:ext cx="3190592" cy="1938992"/>
          </a:xfrm>
          <a:prstGeom prst="rect">
            <a:avLst/>
          </a:prstGeom>
        </p:spPr>
        <p:txBody>
          <a:bodyPr wrap="square">
            <a:spAutoFit/>
          </a:bodyPr>
          <a:lstStyle/>
          <a:p>
            <a:pPr marL="342900" indent="-342900">
              <a:buFont typeface="+mj-lt"/>
              <a:buAutoNum type="arabicPeriod"/>
            </a:pPr>
            <a:r>
              <a:rPr lang="en-US" sz="2000" dirty="0"/>
              <a:t>All </a:t>
            </a:r>
            <a:r>
              <a:rPr lang="en-US" sz="2000" dirty="0" smtClean="0"/>
              <a:t>public reports related to the Outreach Activity Form</a:t>
            </a:r>
          </a:p>
          <a:p>
            <a:pPr marL="342900" indent="-342900">
              <a:buFont typeface="+mj-lt"/>
              <a:buAutoNum type="arabicPeriod"/>
            </a:pPr>
            <a:endParaRPr lang="en-US" sz="2000" dirty="0" smtClean="0"/>
          </a:p>
          <a:p>
            <a:pPr marL="342900" indent="-342900">
              <a:buFont typeface="+mj-lt"/>
              <a:buAutoNum type="arabicPeriod"/>
            </a:pPr>
            <a:r>
              <a:rPr lang="en-US" sz="2000" dirty="0"/>
              <a:t>All </a:t>
            </a:r>
            <a:r>
              <a:rPr lang="en-US" sz="2000" dirty="0" smtClean="0"/>
              <a:t>public reports </a:t>
            </a:r>
            <a:r>
              <a:rPr lang="en-US" sz="2000" dirty="0"/>
              <a:t>organized in folders</a:t>
            </a:r>
          </a:p>
        </p:txBody>
      </p:sp>
    </p:spTree>
    <p:extLst>
      <p:ext uri="{BB962C8B-B14F-4D97-AF65-F5344CB8AC3E}">
        <p14:creationId xmlns:p14="http://schemas.microsoft.com/office/powerpoint/2010/main" val="2768941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3"/>
          <a:stretch>
            <a:fillRect/>
          </a:stretch>
        </p:blipFill>
        <p:spPr>
          <a:xfrm>
            <a:off x="838200" y="1191874"/>
            <a:ext cx="10515600" cy="331400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Viewing a Report</a:t>
            </a:r>
            <a:endParaRPr lang="en-US" b="1" dirty="0">
              <a:latin typeface="Segoe UI" panose="020B0502040204020203" pitchFamily="34" charset="0"/>
              <a:cs typeface="Segoe UI" panose="020B0502040204020203" pitchFamily="34" charset="0"/>
            </a:endParaRPr>
          </a:p>
        </p:txBody>
      </p:sp>
      <p:sp>
        <p:nvSpPr>
          <p:cNvPr id="6" name="Rectangle 5"/>
          <p:cNvSpPr/>
          <p:nvPr/>
        </p:nvSpPr>
        <p:spPr>
          <a:xfrm>
            <a:off x="3883815" y="1106364"/>
            <a:ext cx="153202"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p>
        </p:txBody>
      </p:sp>
      <p:cxnSp>
        <p:nvCxnSpPr>
          <p:cNvPr id="8" name="Straight Arrow Connector 7"/>
          <p:cNvCxnSpPr>
            <a:stCxn id="6" idx="2"/>
          </p:cNvCxnSpPr>
          <p:nvPr/>
        </p:nvCxnSpPr>
        <p:spPr>
          <a:xfrm flipH="1">
            <a:off x="3605214" y="1393852"/>
            <a:ext cx="355202" cy="64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982210" y="787195"/>
            <a:ext cx="169288"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p>
        </p:txBody>
      </p:sp>
      <p:cxnSp>
        <p:nvCxnSpPr>
          <p:cNvPr id="13" name="Straight Arrow Connector 12"/>
          <p:cNvCxnSpPr>
            <a:stCxn id="12" idx="2"/>
          </p:cNvCxnSpPr>
          <p:nvPr/>
        </p:nvCxnSpPr>
        <p:spPr>
          <a:xfrm>
            <a:off x="10066854" y="1074683"/>
            <a:ext cx="4296" cy="23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18"/>
          <p:cNvSpPr txBox="1">
            <a:spLocks/>
          </p:cNvSpPr>
          <p:nvPr/>
        </p:nvSpPr>
        <p:spPr>
          <a:xfrm>
            <a:off x="838200" y="4707859"/>
            <a:ext cx="10515600" cy="182357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smtClean="0">
                <a:latin typeface="Segoe UI" panose="020B0502040204020203" pitchFamily="34" charset="0"/>
                <a:cs typeface="Segoe UI" panose="020B0502040204020203" pitchFamily="34" charset="0"/>
              </a:rPr>
              <a:t>Report Title</a:t>
            </a:r>
          </a:p>
          <a:p>
            <a:pPr marL="514350" indent="-514350">
              <a:buFont typeface="+mj-lt"/>
              <a:buAutoNum type="arabicPeriod"/>
            </a:pPr>
            <a:r>
              <a:rPr lang="en-US" dirty="0" smtClean="0">
                <a:latin typeface="Segoe UI" panose="020B0502040204020203" pitchFamily="34" charset="0"/>
                <a:cs typeface="Segoe UI" panose="020B0502040204020203" pitchFamily="34" charset="0"/>
              </a:rPr>
              <a:t>Filter the report</a:t>
            </a:r>
          </a:p>
          <a:p>
            <a:pPr marL="514350" indent="-514350">
              <a:buFont typeface="+mj-lt"/>
              <a:buAutoNum type="arabicPeriod"/>
            </a:pPr>
            <a:r>
              <a:rPr lang="en-US" dirty="0" smtClean="0">
                <a:latin typeface="Segoe UI" panose="020B0502040204020203" pitchFamily="34" charset="0"/>
                <a:cs typeface="Segoe UI" panose="020B0502040204020203" pitchFamily="34" charset="0"/>
              </a:rPr>
              <a:t>Total records in the report</a:t>
            </a:r>
          </a:p>
          <a:p>
            <a:pPr marL="514350" indent="-514350">
              <a:buFont typeface="+mj-lt"/>
              <a:buAutoNum type="arabicPeriod"/>
            </a:pPr>
            <a:r>
              <a:rPr lang="en-US" dirty="0" smtClean="0">
                <a:latin typeface="Segoe UI" panose="020B0502040204020203" pitchFamily="34" charset="0"/>
                <a:cs typeface="Segoe UI" panose="020B0502040204020203" pitchFamily="34" charset="0"/>
              </a:rPr>
              <a:t>Groupings, departments in this case (not all reports have groupings)</a:t>
            </a:r>
          </a:p>
          <a:p>
            <a:pPr marL="514350" indent="-514350">
              <a:buFont typeface="+mj-lt"/>
              <a:buAutoNum type="arabicPeriod"/>
            </a:pPr>
            <a:r>
              <a:rPr lang="en-US" dirty="0" smtClean="0">
                <a:latin typeface="Segoe UI" panose="020B0502040204020203" pitchFamily="34" charset="0"/>
                <a:cs typeface="Segoe UI" panose="020B0502040204020203" pitchFamily="34" charset="0"/>
              </a:rPr>
              <a:t>Number of records in this grouping, per department in this case</a:t>
            </a:r>
          </a:p>
        </p:txBody>
      </p:sp>
      <p:sp>
        <p:nvSpPr>
          <p:cNvPr id="17" name="Rectangle 16"/>
          <p:cNvSpPr/>
          <p:nvPr/>
        </p:nvSpPr>
        <p:spPr>
          <a:xfrm>
            <a:off x="412112" y="2833710"/>
            <a:ext cx="169288"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p>
        </p:txBody>
      </p:sp>
      <p:cxnSp>
        <p:nvCxnSpPr>
          <p:cNvPr id="18" name="Straight Arrow Connector 17"/>
          <p:cNvCxnSpPr>
            <a:stCxn id="17" idx="3"/>
          </p:cNvCxnSpPr>
          <p:nvPr/>
        </p:nvCxnSpPr>
        <p:spPr>
          <a:xfrm flipV="1">
            <a:off x="581400" y="2833710"/>
            <a:ext cx="482290" cy="143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p:cNvCxnSpPr>
          <p:nvPr/>
        </p:nvCxnSpPr>
        <p:spPr>
          <a:xfrm>
            <a:off x="581400" y="2977454"/>
            <a:ext cx="333000" cy="2292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520570" y="2689966"/>
            <a:ext cx="169288"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p>
        </p:txBody>
      </p:sp>
      <p:cxnSp>
        <p:nvCxnSpPr>
          <p:cNvPr id="27" name="Straight Arrow Connector 26"/>
          <p:cNvCxnSpPr>
            <a:stCxn id="26" idx="1"/>
          </p:cNvCxnSpPr>
          <p:nvPr/>
        </p:nvCxnSpPr>
        <p:spPr>
          <a:xfrm flipH="1" flipV="1">
            <a:off x="3144416" y="2689966"/>
            <a:ext cx="376154" cy="143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1"/>
          </p:cNvCxnSpPr>
          <p:nvPr/>
        </p:nvCxnSpPr>
        <p:spPr>
          <a:xfrm flipH="1">
            <a:off x="2975128" y="2833710"/>
            <a:ext cx="545442" cy="3729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96756" y="1769588"/>
            <a:ext cx="169288"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p>
        </p:txBody>
      </p:sp>
      <p:cxnSp>
        <p:nvCxnSpPr>
          <p:cNvPr id="36" name="Straight Arrow Connector 35"/>
          <p:cNvCxnSpPr>
            <a:stCxn id="34" idx="3"/>
          </p:cNvCxnSpPr>
          <p:nvPr/>
        </p:nvCxnSpPr>
        <p:spPr>
          <a:xfrm>
            <a:off x="666044" y="1913332"/>
            <a:ext cx="248356" cy="1009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66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Filtering 101</a:t>
            </a:r>
            <a:endParaRPr lang="en-US" b="1" dirty="0">
              <a:latin typeface="Segoe UI" panose="020B0502040204020203" pitchFamily="34" charset="0"/>
              <a:cs typeface="Segoe UI" panose="020B0502040204020203" pitchFamily="34" charset="0"/>
            </a:endParaRPr>
          </a:p>
        </p:txBody>
      </p:sp>
      <p:pic>
        <p:nvPicPr>
          <p:cNvPr id="3" name="Content Placeholder 2"/>
          <p:cNvPicPr>
            <a:picLocks noGrp="1" noChangeAspect="1"/>
          </p:cNvPicPr>
          <p:nvPr>
            <p:ph idx="1"/>
          </p:nvPr>
        </p:nvPicPr>
        <p:blipFill>
          <a:blip r:embed="rId3"/>
          <a:stretch>
            <a:fillRect/>
          </a:stretch>
        </p:blipFill>
        <p:spPr>
          <a:xfrm>
            <a:off x="1585282" y="2704926"/>
            <a:ext cx="9021434" cy="248637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Content Placeholder 18"/>
          <p:cNvSpPr txBox="1">
            <a:spLocks/>
          </p:cNvSpPr>
          <p:nvPr/>
        </p:nvSpPr>
        <p:spPr>
          <a:xfrm>
            <a:off x="838200" y="1474237"/>
            <a:ext cx="10515599" cy="4292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000" dirty="0" smtClean="0">
                <a:latin typeface="Segoe UI" panose="020B0502040204020203" pitchFamily="34" charset="0"/>
                <a:cs typeface="Segoe UI" panose="020B0502040204020203" pitchFamily="34" charset="0"/>
              </a:rPr>
              <a:t>To start filtering in either a list view or a report, click the filter icon and then select your desired filter values:</a:t>
            </a:r>
          </a:p>
          <a:p>
            <a:pPr lvl="1">
              <a:lnSpc>
                <a:spcPct val="100000"/>
              </a:lnSpc>
            </a:pPr>
            <a:endParaRPr lang="en-US" sz="2000" dirty="0">
              <a:latin typeface="Segoe UI" panose="020B0502040204020203" pitchFamily="34" charset="0"/>
              <a:cs typeface="Segoe UI" panose="020B0502040204020203" pitchFamily="34" charset="0"/>
            </a:endParaRPr>
          </a:p>
        </p:txBody>
      </p:sp>
      <p:sp>
        <p:nvSpPr>
          <p:cNvPr id="6" name="Oval 5"/>
          <p:cNvSpPr/>
          <p:nvPr/>
        </p:nvSpPr>
        <p:spPr>
          <a:xfrm>
            <a:off x="8610599" y="2704926"/>
            <a:ext cx="914401" cy="53549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7582635" y="1959429"/>
            <a:ext cx="1133255" cy="8159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863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Filtering Example</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1" y="2062065"/>
            <a:ext cx="7764624" cy="3704253"/>
          </a:xfrm>
        </p:spPr>
        <p:txBody>
          <a:bodyPr>
            <a:normAutofit/>
          </a:bodyPr>
          <a:lstStyle/>
          <a:p>
            <a:pPr>
              <a:lnSpc>
                <a:spcPct val="110000"/>
              </a:lnSpc>
            </a:pPr>
            <a:r>
              <a:rPr lang="en-US" sz="2400" dirty="0" smtClean="0">
                <a:latin typeface="Segoe UI" panose="020B0502040204020203" pitchFamily="34" charset="0"/>
                <a:cs typeface="Segoe UI" panose="020B0502040204020203" pitchFamily="34" charset="0"/>
              </a:rPr>
              <a:t>Filters look the same regardless of whether they are for list views or reports</a:t>
            </a:r>
          </a:p>
          <a:p>
            <a:pPr>
              <a:lnSpc>
                <a:spcPct val="110000"/>
              </a:lnSpc>
            </a:pPr>
            <a:r>
              <a:rPr lang="en-US" sz="2400" dirty="0" smtClean="0">
                <a:latin typeface="Segoe UI" panose="020B0502040204020203" pitchFamily="34" charset="0"/>
                <a:cs typeface="Segoe UI" panose="020B0502040204020203" pitchFamily="34" charset="0"/>
              </a:rPr>
              <a:t>To the right is the example from the previous slide, where the department contains the word “Scheinman”</a:t>
            </a:r>
          </a:p>
          <a:p>
            <a:pPr>
              <a:lnSpc>
                <a:spcPct val="110000"/>
              </a:lnSpc>
            </a:pPr>
            <a:r>
              <a:rPr lang="en-US" sz="2400" dirty="0" smtClean="0">
                <a:latin typeface="Segoe UI" panose="020B0502040204020203" pitchFamily="34" charset="0"/>
                <a:cs typeface="Segoe UI" panose="020B0502040204020203" pitchFamily="34" charset="0"/>
              </a:rPr>
              <a:t>Remember to use “contains” where possible instead of “equals” unless you are looking for an exact match</a:t>
            </a:r>
          </a:p>
          <a:p>
            <a:pPr>
              <a:lnSpc>
                <a:spcPct val="110000"/>
              </a:lnSpc>
            </a:pPr>
            <a:r>
              <a:rPr lang="en-US" sz="2400" dirty="0" smtClean="0">
                <a:latin typeface="Segoe UI" panose="020B0502040204020203" pitchFamily="34" charset="0"/>
                <a:cs typeface="Segoe UI" panose="020B0502040204020203" pitchFamily="34" charset="0"/>
              </a:rPr>
              <a:t>Look at the data in your forms to get an idea of what kinds of data you can filter on</a:t>
            </a:r>
          </a:p>
          <a:p>
            <a:pPr>
              <a:lnSpc>
                <a:spcPct val="110000"/>
              </a:lnSpc>
            </a:pPr>
            <a:endParaRPr lang="en-US" sz="2000" dirty="0" smtClean="0">
              <a:latin typeface="Segoe UI" panose="020B0502040204020203" pitchFamily="34" charset="0"/>
              <a:cs typeface="Segoe UI" panose="020B0502040204020203" pitchFamily="34" charset="0"/>
            </a:endParaRPr>
          </a:p>
          <a:p>
            <a:pPr lvl="1">
              <a:lnSpc>
                <a:spcPct val="100000"/>
              </a:lnSpc>
            </a:pPr>
            <a:endParaRPr lang="en-US" sz="2000"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stretch>
            <a:fillRect/>
          </a:stretch>
        </p:blipFill>
        <p:spPr>
          <a:xfrm>
            <a:off x="8832062" y="1186300"/>
            <a:ext cx="2391109" cy="486795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Oval 4"/>
          <p:cNvSpPr/>
          <p:nvPr/>
        </p:nvSpPr>
        <p:spPr>
          <a:xfrm>
            <a:off x="8602825" y="2506285"/>
            <a:ext cx="1828799" cy="53549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41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The Calendar</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199" y="1191874"/>
            <a:ext cx="10681447" cy="4796550"/>
          </a:xfrm>
        </p:spPr>
        <p:txBody>
          <a:bodyPr>
            <a:normAutofit fontScale="85000" lnSpcReduction="20000"/>
          </a:bodyPr>
          <a:lstStyle/>
          <a:p>
            <a:pPr>
              <a:lnSpc>
                <a:spcPct val="110000"/>
              </a:lnSpc>
            </a:pPr>
            <a:r>
              <a:rPr lang="en-US" dirty="0" smtClean="0">
                <a:latin typeface="Segoe UI" panose="020B0502040204020203" pitchFamily="34" charset="0"/>
                <a:cs typeface="Segoe UI" panose="020B0502040204020203" pitchFamily="34" charset="0"/>
              </a:rPr>
              <a:t>Salesforce has a built-in calendar</a:t>
            </a:r>
          </a:p>
          <a:p>
            <a:pPr>
              <a:lnSpc>
                <a:spcPct val="110000"/>
              </a:lnSpc>
            </a:pPr>
            <a:r>
              <a:rPr lang="en-US" dirty="0" smtClean="0">
                <a:latin typeface="Segoe UI" panose="020B0502040204020203" pitchFamily="34" charset="0"/>
                <a:cs typeface="Segoe UI" panose="020B0502040204020203" pitchFamily="34" charset="0"/>
              </a:rPr>
              <a:t>We will provide additional training on reporting and calendaring</a:t>
            </a:r>
          </a:p>
          <a:p>
            <a:pPr>
              <a:lnSpc>
                <a:spcPct val="110000"/>
              </a:lnSpc>
            </a:pPr>
            <a:r>
              <a:rPr lang="en-US" dirty="0" smtClean="0">
                <a:latin typeface="Segoe UI" panose="020B0502040204020203" pitchFamily="34" charset="0"/>
                <a:cs typeface="Segoe UI" panose="020B0502040204020203" pitchFamily="34" charset="0"/>
              </a:rPr>
              <a:t>But in brief:</a:t>
            </a:r>
          </a:p>
          <a:p>
            <a:pPr lvl="1">
              <a:lnSpc>
                <a:spcPct val="110000"/>
              </a:lnSpc>
            </a:pPr>
            <a:r>
              <a:rPr lang="en-US" dirty="0" smtClean="0">
                <a:latin typeface="Segoe UI" panose="020B0502040204020203" pitchFamily="34" charset="0"/>
                <a:cs typeface="Segoe UI" panose="020B0502040204020203" pitchFamily="34" charset="0"/>
              </a:rPr>
              <a:t>Think of the calendar as another type of report</a:t>
            </a:r>
          </a:p>
          <a:p>
            <a:pPr lvl="1">
              <a:lnSpc>
                <a:spcPct val="110000"/>
              </a:lnSpc>
            </a:pPr>
            <a:r>
              <a:rPr lang="en-US" dirty="0" smtClean="0">
                <a:latin typeface="Segoe UI" panose="020B0502040204020203" pitchFamily="34" charset="0"/>
                <a:cs typeface="Segoe UI" panose="020B0502040204020203" pitchFamily="34" charset="0"/>
              </a:rPr>
              <a:t>Calendars use Activity Sessions rather than Outreach Activities*</a:t>
            </a:r>
          </a:p>
          <a:p>
            <a:pPr lvl="1">
              <a:lnSpc>
                <a:spcPct val="110000"/>
              </a:lnSpc>
            </a:pPr>
            <a:r>
              <a:rPr lang="en-US" dirty="0" smtClean="0">
                <a:latin typeface="Segoe UI" panose="020B0502040204020203" pitchFamily="34" charset="0"/>
                <a:cs typeface="Segoe UI" panose="020B0502040204020203" pitchFamily="34" charset="0"/>
              </a:rPr>
              <a:t>This is why it’s so important to create Activity Sessions </a:t>
            </a:r>
          </a:p>
          <a:p>
            <a:pPr lvl="1">
              <a:lnSpc>
                <a:spcPct val="110000"/>
              </a:lnSpc>
            </a:pPr>
            <a:r>
              <a:rPr lang="en-US" dirty="0" smtClean="0">
                <a:latin typeface="Segoe UI" panose="020B0502040204020203" pitchFamily="34" charset="0"/>
                <a:cs typeface="Segoe UI" panose="020B0502040204020203" pitchFamily="34" charset="0"/>
              </a:rPr>
              <a:t>Currently there are about 20 “canned” calendar views</a:t>
            </a:r>
          </a:p>
          <a:p>
            <a:pPr lvl="1">
              <a:lnSpc>
                <a:spcPct val="110000"/>
              </a:lnSpc>
            </a:pPr>
            <a:r>
              <a:rPr lang="en-US" dirty="0" smtClean="0">
                <a:latin typeface="Segoe UI" panose="020B0502040204020203" pitchFamily="34" charset="0"/>
                <a:cs typeface="Segoe UI" panose="020B0502040204020203" pitchFamily="34" charset="0"/>
              </a:rPr>
              <a:t>In the future you can make your own by creating your own list views</a:t>
            </a:r>
          </a:p>
          <a:p>
            <a:pPr lvl="1">
              <a:lnSpc>
                <a:spcPct val="110000"/>
              </a:lnSpc>
            </a:pPr>
            <a:r>
              <a:rPr lang="en-US" dirty="0" smtClean="0">
                <a:latin typeface="Segoe UI" panose="020B0502040204020203" pitchFamily="34" charset="0"/>
                <a:cs typeface="Segoe UI" panose="020B0502040204020203" pitchFamily="34" charset="0"/>
              </a:rPr>
              <a:t>Example calendars:</a:t>
            </a:r>
          </a:p>
          <a:p>
            <a:pPr lvl="2">
              <a:lnSpc>
                <a:spcPct val="110000"/>
              </a:lnSpc>
            </a:pPr>
            <a:r>
              <a:rPr lang="en-US" dirty="0" smtClean="0">
                <a:latin typeface="Segoe UI" panose="020B0502040204020203" pitchFamily="34" charset="0"/>
                <a:cs typeface="Segoe UI" panose="020B0502040204020203" pitchFamily="34" charset="0"/>
              </a:rPr>
              <a:t>All in-person workshops occurring in NYC between any two dates</a:t>
            </a:r>
          </a:p>
          <a:p>
            <a:pPr lvl="2">
              <a:lnSpc>
                <a:spcPct val="110000"/>
              </a:lnSpc>
            </a:pPr>
            <a:r>
              <a:rPr lang="en-US" dirty="0" smtClean="0">
                <a:latin typeface="Segoe UI" panose="020B0502040204020203" pitchFamily="34" charset="0"/>
                <a:cs typeface="Segoe UI" panose="020B0502040204020203" pitchFamily="34" charset="0"/>
              </a:rPr>
              <a:t>All public classes that have not been cancelled</a:t>
            </a:r>
          </a:p>
          <a:p>
            <a:pPr lvl="2">
              <a:lnSpc>
                <a:spcPct val="110000"/>
              </a:lnSpc>
            </a:pPr>
            <a:r>
              <a:rPr lang="en-US" dirty="0" smtClean="0">
                <a:latin typeface="Segoe UI" panose="020B0502040204020203" pitchFamily="34" charset="0"/>
                <a:cs typeface="Segoe UI" panose="020B0502040204020203" pitchFamily="34" charset="0"/>
              </a:rPr>
              <a:t>All activities related to a given department</a:t>
            </a:r>
          </a:p>
          <a:p>
            <a:pPr lvl="2">
              <a:lnSpc>
                <a:spcPct val="110000"/>
              </a:lnSpc>
            </a:pPr>
            <a:r>
              <a:rPr lang="en-US" dirty="0" smtClean="0">
                <a:latin typeface="Segoe UI" panose="020B0502040204020203" pitchFamily="34" charset="0"/>
                <a:cs typeface="Segoe UI" panose="020B0502040204020203" pitchFamily="34" charset="0"/>
              </a:rPr>
              <a:t>All activities related to a given instructor</a:t>
            </a:r>
          </a:p>
        </p:txBody>
      </p:sp>
      <p:sp>
        <p:nvSpPr>
          <p:cNvPr id="3" name="Rectangle 2"/>
          <p:cNvSpPr/>
          <p:nvPr/>
        </p:nvSpPr>
        <p:spPr>
          <a:xfrm>
            <a:off x="838200" y="5988424"/>
            <a:ext cx="9906000" cy="566309"/>
          </a:xfrm>
          <a:prstGeom prst="rect">
            <a:avLst/>
          </a:prstGeom>
        </p:spPr>
        <p:txBody>
          <a:bodyPr wrap="square">
            <a:spAutoFit/>
          </a:bodyPr>
          <a:lstStyle/>
          <a:p>
            <a:pPr>
              <a:lnSpc>
                <a:spcPct val="110000"/>
              </a:lnSpc>
            </a:pPr>
            <a:r>
              <a:rPr lang="en-US" sz="1400" dirty="0">
                <a:solidFill>
                  <a:schemeClr val="accent1">
                    <a:lumMod val="75000"/>
                  </a:schemeClr>
                </a:solidFill>
                <a:latin typeface="Segoe UI" panose="020B0502040204020203" pitchFamily="34" charset="0"/>
                <a:cs typeface="Segoe UI" panose="020B0502040204020203" pitchFamily="34" charset="0"/>
              </a:rPr>
              <a:t>*Technically, you could create a calendar based on the Outreach Activities, but if you do, the visual effect for multi-day classes </a:t>
            </a:r>
            <a:r>
              <a:rPr lang="en-US" sz="1400" dirty="0" smtClean="0">
                <a:solidFill>
                  <a:schemeClr val="accent1">
                    <a:lumMod val="75000"/>
                  </a:schemeClr>
                </a:solidFill>
                <a:latin typeface="Segoe UI" panose="020B0502040204020203" pitchFamily="34" charset="0"/>
                <a:cs typeface="Segoe UI" panose="020B0502040204020203" pitchFamily="34" charset="0"/>
              </a:rPr>
              <a:t>will likely be undesirable</a:t>
            </a:r>
            <a:r>
              <a:rPr lang="en-US" sz="1400" dirty="0">
                <a:solidFill>
                  <a:schemeClr val="accent1">
                    <a:lumMod val="75000"/>
                  </a:schemeClr>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886450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3580" y="0"/>
            <a:ext cx="9418151" cy="6874697"/>
          </a:xfrm>
          <a:prstGeom prst="rect">
            <a:avLst/>
          </a:prstGeom>
        </p:spPr>
      </p:pic>
    </p:spTree>
    <p:extLst>
      <p:ext uri="{BB962C8B-B14F-4D97-AF65-F5344CB8AC3E}">
        <p14:creationId xmlns:p14="http://schemas.microsoft.com/office/powerpoint/2010/main" val="118565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Segoe UI" panose="020B0502040204020203" pitchFamily="34" charset="0"/>
                <a:cs typeface="Segoe UI" panose="020B0502040204020203" pitchFamily="34" charset="0"/>
              </a:rPr>
              <a:t>Questions and Further Training</a:t>
            </a:r>
            <a:endParaRPr lang="en-US" sz="4000" b="1"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r>
              <a:rPr lang="en-US" dirty="0" smtClean="0">
                <a:latin typeface="Segoe UI" panose="020B0502040204020203" pitchFamily="34" charset="0"/>
                <a:cs typeface="Segoe UI" panose="020B0502040204020203" pitchFamily="34" charset="0"/>
              </a:rPr>
              <a:t>Salesforce: </a:t>
            </a:r>
            <a:r>
              <a:rPr lang="en-US" b="1" dirty="0" smtClean="0">
                <a:latin typeface="Segoe UI" panose="020B0502040204020203" pitchFamily="34" charset="0"/>
                <a:cs typeface="Segoe UI" panose="020B0502040204020203" pitchFamily="34" charset="0"/>
              </a:rPr>
              <a:t>comprehensive</a:t>
            </a:r>
            <a:r>
              <a:rPr lang="en-US" dirty="0" smtClean="0">
                <a:latin typeface="Segoe UI" panose="020B0502040204020203" pitchFamily="34" charset="0"/>
                <a:cs typeface="Segoe UI" panose="020B0502040204020203" pitchFamily="34" charset="0"/>
              </a:rPr>
              <a:t> but not </a:t>
            </a:r>
            <a:r>
              <a:rPr lang="en-US" b="1" dirty="0" smtClean="0">
                <a:latin typeface="Segoe UI" panose="020B0502040204020203" pitchFamily="34" charset="0"/>
                <a:cs typeface="Segoe UI" panose="020B0502040204020203" pitchFamily="34" charset="0"/>
              </a:rPr>
              <a:t>complicated</a:t>
            </a:r>
          </a:p>
          <a:p>
            <a:r>
              <a:rPr lang="en-US" dirty="0" smtClean="0">
                <a:latin typeface="Segoe UI" panose="020B0502040204020203" pitchFamily="34" charset="0"/>
                <a:cs typeface="Segoe UI" panose="020B0502040204020203" pitchFamily="34" charset="0"/>
              </a:rPr>
              <a:t>Please ask questions, now or in the future!</a:t>
            </a:r>
          </a:p>
          <a:p>
            <a:r>
              <a:rPr lang="en-US" dirty="0" smtClean="0">
                <a:latin typeface="Segoe UI" panose="020B0502040204020203" pitchFamily="34" charset="0"/>
                <a:cs typeface="Segoe UI" panose="020B0502040204020203" pitchFamily="34" charset="0"/>
              </a:rPr>
              <a:t>This </a:t>
            </a:r>
            <a:r>
              <a:rPr lang="en-US" dirty="0">
                <a:latin typeface="Segoe UI" panose="020B0502040204020203" pitchFamily="34" charset="0"/>
                <a:cs typeface="Segoe UI" panose="020B0502040204020203" pitchFamily="34" charset="0"/>
              </a:rPr>
              <a:t>system </a:t>
            </a:r>
            <a:r>
              <a:rPr lang="en-US" dirty="0" smtClean="0">
                <a:latin typeface="Segoe UI" panose="020B0502040204020203" pitchFamily="34" charset="0"/>
                <a:cs typeface="Segoe UI" panose="020B0502040204020203" pitchFamily="34" charset="0"/>
              </a:rPr>
              <a:t>is actively being developed</a:t>
            </a:r>
            <a:endParaRPr lang="en-US" b="1" dirty="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If you have a technical issue such as not being able to log in, send email to </a:t>
            </a:r>
            <a:r>
              <a:rPr lang="en-US" dirty="0" smtClean="0">
                <a:latin typeface="Segoe UI" panose="020B0502040204020203" pitchFamily="34" charset="0"/>
                <a:cs typeface="Segoe UI" panose="020B0502040204020203" pitchFamily="34" charset="0"/>
                <a:hlinkClick r:id="rId3"/>
              </a:rPr>
              <a:t>ilr-admapp-reqs@cornell.edu</a:t>
            </a:r>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All other comments, questions, requests, suggestions, and ideas should be submitted to </a:t>
            </a:r>
            <a:r>
              <a:rPr lang="en-US" dirty="0" smtClean="0">
                <a:latin typeface="Segoe UI" panose="020B0502040204020203" pitchFamily="34" charset="0"/>
                <a:cs typeface="Segoe UI" panose="020B0502040204020203" pitchFamily="34" charset="0"/>
                <a:hlinkClick r:id="rId4"/>
              </a:rPr>
              <a:t>ILRActivityFormHelp@cornell.edu</a:t>
            </a:r>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Future trainings will include reporting, and calendaring</a:t>
            </a:r>
          </a:p>
        </p:txBody>
      </p:sp>
    </p:spTree>
    <p:extLst>
      <p:ext uri="{BB962C8B-B14F-4D97-AF65-F5344CB8AC3E}">
        <p14:creationId xmlns:p14="http://schemas.microsoft.com/office/powerpoint/2010/main" val="1527991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0967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33487" y="305223"/>
            <a:ext cx="9725025" cy="6048375"/>
          </a:xfrm>
          <a:prstGeom prst="rect">
            <a:avLst/>
          </a:prstGeom>
        </p:spPr>
      </p:pic>
    </p:spTree>
    <p:extLst>
      <p:ext uri="{BB962C8B-B14F-4D97-AF65-F5344CB8AC3E}">
        <p14:creationId xmlns:p14="http://schemas.microsoft.com/office/powerpoint/2010/main" val="2933515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Opening the Calendar</a:t>
            </a:r>
            <a:endParaRPr lang="en-US" b="1" dirty="0">
              <a:latin typeface="Segoe UI" panose="020B0502040204020203" pitchFamily="34" charset="0"/>
              <a:cs typeface="Segoe UI" panose="020B0502040204020203" pitchFamily="34" charset="0"/>
            </a:endParaRPr>
          </a:p>
        </p:txBody>
      </p:sp>
      <p:pic>
        <p:nvPicPr>
          <p:cNvPr id="4" name="Content Placeholder 3"/>
          <p:cNvPicPr>
            <a:picLocks noGrp="1" noChangeAspect="1"/>
          </p:cNvPicPr>
          <p:nvPr>
            <p:ph idx="1"/>
          </p:nvPr>
        </p:nvPicPr>
        <p:blipFill>
          <a:blip r:embed="rId2"/>
          <a:stretch>
            <a:fillRect/>
          </a:stretch>
        </p:blipFill>
        <p:spPr>
          <a:xfrm>
            <a:off x="755650" y="1635680"/>
            <a:ext cx="10680700" cy="43059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Rectangle 2"/>
          <p:cNvSpPr/>
          <p:nvPr/>
        </p:nvSpPr>
        <p:spPr>
          <a:xfrm>
            <a:off x="838200" y="2743201"/>
            <a:ext cx="10598150" cy="1717393"/>
          </a:xfrm>
          <a:prstGeom prst="rect">
            <a:avLst/>
          </a:prstGeom>
        </p:spPr>
        <p:txBody>
          <a:bodyPr wrap="square">
            <a:spAutoFit/>
          </a:bodyPr>
          <a:lstStyle/>
          <a:p>
            <a:pPr marL="342900" indent="-342900">
              <a:lnSpc>
                <a:spcPct val="110000"/>
              </a:lnSpc>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Click the “Calendar” tab to open the calendar</a:t>
            </a:r>
          </a:p>
          <a:p>
            <a:pPr>
              <a:lnSpc>
                <a:spcPct val="110000"/>
              </a:lnSpc>
            </a:pPr>
            <a:endParaRPr lang="en-US" sz="2400" dirty="0" smtClean="0">
              <a:latin typeface="Segoe UI" panose="020B0502040204020203" pitchFamily="34" charset="0"/>
              <a:cs typeface="Segoe UI" panose="020B0502040204020203" pitchFamily="34" charset="0"/>
            </a:endParaRPr>
          </a:p>
          <a:p>
            <a:pPr marL="342900" indent="-342900">
              <a:lnSpc>
                <a:spcPct val="110000"/>
              </a:lnSpc>
              <a:buFont typeface="Arial" panose="020B0604020202020204" pitchFamily="34" charset="0"/>
              <a:buChar char="•"/>
            </a:pPr>
            <a:r>
              <a:rPr lang="en-US" sz="2400" dirty="0" smtClean="0">
                <a:latin typeface="Segoe UI" panose="020B0502040204020203" pitchFamily="34" charset="0"/>
                <a:cs typeface="Segoe UI" panose="020B0502040204020203" pitchFamily="34" charset="0"/>
              </a:rPr>
              <a:t>Note that the Calendar tab may not be in the same place on the </a:t>
            </a:r>
            <a:r>
              <a:rPr lang="en-US" sz="2400" dirty="0" err="1" smtClean="0">
                <a:latin typeface="Segoe UI" panose="020B0502040204020203" pitchFamily="34" charset="0"/>
                <a:cs typeface="Segoe UI" panose="020B0502040204020203" pitchFamily="34" charset="0"/>
              </a:rPr>
              <a:t>Nav</a:t>
            </a:r>
            <a:r>
              <a:rPr lang="en-US" sz="2400" dirty="0" smtClean="0">
                <a:latin typeface="Segoe UI" panose="020B0502040204020203" pitchFamily="34" charset="0"/>
                <a:cs typeface="Segoe UI" panose="020B0502040204020203" pitchFamily="34" charset="0"/>
              </a:rPr>
              <a:t> Bar as shown in this screen shot</a:t>
            </a:r>
            <a:endParaRPr lang="en-US" sz="2400" dirty="0">
              <a:latin typeface="Segoe UI" panose="020B0502040204020203" pitchFamily="34" charset="0"/>
              <a:cs typeface="Segoe UI" panose="020B0502040204020203" pitchFamily="34" charset="0"/>
            </a:endParaRPr>
          </a:p>
        </p:txBody>
      </p:sp>
      <p:sp>
        <p:nvSpPr>
          <p:cNvPr id="8" name="Oval 7"/>
          <p:cNvSpPr/>
          <p:nvPr/>
        </p:nvSpPr>
        <p:spPr>
          <a:xfrm>
            <a:off x="10540742" y="1613216"/>
            <a:ext cx="709964" cy="4530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7476564" y="2088741"/>
            <a:ext cx="3047195" cy="9099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11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Which Activities Go Into the Form?</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p:txBody>
          <a:bodyPr>
            <a:normAutofit lnSpcReduction="10000"/>
          </a:bodyPr>
          <a:lstStyle/>
          <a:p>
            <a:pPr>
              <a:lnSpc>
                <a:spcPct val="110000"/>
              </a:lnSpc>
            </a:pPr>
            <a:r>
              <a:rPr lang="en-US" dirty="0" smtClean="0">
                <a:latin typeface="Segoe UI" panose="020B0502040204020203" pitchFamily="34" charset="0"/>
                <a:cs typeface="Segoe UI" panose="020B0502040204020203" pitchFamily="34" charset="0"/>
              </a:rPr>
              <a:t>Planned, customer-focused activities, for example:</a:t>
            </a:r>
          </a:p>
          <a:p>
            <a:pPr lvl="1">
              <a:lnSpc>
                <a:spcPct val="110000"/>
              </a:lnSpc>
            </a:pPr>
            <a:r>
              <a:rPr lang="en-US" dirty="0" smtClean="0">
                <a:latin typeface="Segoe UI" panose="020B0502040204020203" pitchFamily="34" charset="0"/>
                <a:cs typeface="Segoe UI" panose="020B0502040204020203" pitchFamily="34" charset="0"/>
              </a:rPr>
              <a:t>Workshops</a:t>
            </a:r>
          </a:p>
          <a:p>
            <a:pPr lvl="1">
              <a:lnSpc>
                <a:spcPct val="110000"/>
              </a:lnSpc>
            </a:pPr>
            <a:r>
              <a:rPr lang="en-US" dirty="0" smtClean="0">
                <a:latin typeface="Segoe UI" panose="020B0502040204020203" pitchFamily="34" charset="0"/>
                <a:cs typeface="Segoe UI" panose="020B0502040204020203" pitchFamily="34" charset="0"/>
              </a:rPr>
              <a:t>Webinars</a:t>
            </a:r>
          </a:p>
          <a:p>
            <a:pPr lvl="1">
              <a:lnSpc>
                <a:spcPct val="110000"/>
              </a:lnSpc>
            </a:pPr>
            <a:r>
              <a:rPr lang="en-US" dirty="0" smtClean="0">
                <a:latin typeface="Segoe UI" panose="020B0502040204020203" pitchFamily="34" charset="0"/>
                <a:cs typeface="Segoe UI" panose="020B0502040204020203" pitchFamily="34" charset="0"/>
              </a:rPr>
              <a:t>Podcasts</a:t>
            </a:r>
          </a:p>
          <a:p>
            <a:pPr lvl="1">
              <a:lnSpc>
                <a:spcPct val="110000"/>
              </a:lnSpc>
            </a:pPr>
            <a:r>
              <a:rPr lang="en-US" dirty="0" smtClean="0">
                <a:latin typeface="Segoe UI" panose="020B0502040204020203" pitchFamily="34" charset="0"/>
                <a:cs typeface="Segoe UI" panose="020B0502040204020203" pitchFamily="34" charset="0"/>
              </a:rPr>
              <a:t>Competitions</a:t>
            </a:r>
          </a:p>
          <a:p>
            <a:pPr lvl="1">
              <a:lnSpc>
                <a:spcPct val="110000"/>
              </a:lnSpc>
            </a:pPr>
            <a:r>
              <a:rPr lang="en-US" dirty="0" smtClean="0">
                <a:latin typeface="Segoe UI" panose="020B0502040204020203" pitchFamily="34" charset="0"/>
                <a:cs typeface="Segoe UI" panose="020B0502040204020203" pitchFamily="34" charset="0"/>
              </a:rPr>
              <a:t>Presentations, talks, or keynotes involving customers</a:t>
            </a:r>
          </a:p>
          <a:p>
            <a:pPr lvl="1">
              <a:lnSpc>
                <a:spcPct val="110000"/>
              </a:lnSpc>
            </a:pPr>
            <a:r>
              <a:rPr lang="en-US" dirty="0" smtClean="0">
                <a:latin typeface="Segoe UI" panose="020B0502040204020203" pitchFamily="34" charset="0"/>
                <a:cs typeface="Segoe UI" panose="020B0502040204020203" pitchFamily="34" charset="0"/>
              </a:rPr>
              <a:t>Networking events</a:t>
            </a:r>
          </a:p>
          <a:p>
            <a:pPr lvl="1">
              <a:lnSpc>
                <a:spcPct val="110000"/>
              </a:lnSpc>
            </a:pPr>
            <a:r>
              <a:rPr lang="en-US" dirty="0" smtClean="0">
                <a:latin typeface="Segoe UI" panose="020B0502040204020203" pitchFamily="34" charset="0"/>
                <a:cs typeface="Segoe UI" panose="020B0502040204020203" pitchFamily="34" charset="0"/>
              </a:rPr>
              <a:t>Conferences that we host</a:t>
            </a:r>
          </a:p>
          <a:p>
            <a:pPr lvl="1">
              <a:lnSpc>
                <a:spcPct val="110000"/>
              </a:lnSpc>
            </a:pPr>
            <a:r>
              <a:rPr lang="en-US" dirty="0" smtClean="0">
                <a:latin typeface="Segoe UI" panose="020B0502040204020203" pitchFamily="34" charset="0"/>
                <a:cs typeface="Segoe UI" panose="020B0502040204020203" pitchFamily="34" charset="0"/>
              </a:rPr>
              <a:t>Contract engagements</a:t>
            </a:r>
          </a:p>
          <a:p>
            <a:pPr>
              <a:lnSpc>
                <a:spcPct val="110000"/>
              </a:lnSpc>
            </a:pPr>
            <a:r>
              <a:rPr lang="en-US" dirty="0" smtClean="0">
                <a:latin typeface="Segoe UI" panose="020B0502040204020203" pitchFamily="34" charset="0"/>
                <a:cs typeface="Segoe UI" panose="020B0502040204020203" pitchFamily="34" charset="0"/>
              </a:rPr>
              <a:t>Not sure?  Email </a:t>
            </a:r>
            <a:r>
              <a:rPr lang="en-US" dirty="0" smtClean="0">
                <a:latin typeface="Segoe UI" panose="020B0502040204020203" pitchFamily="34" charset="0"/>
                <a:cs typeface="Segoe UI" panose="020B0502040204020203" pitchFamily="34" charset="0"/>
                <a:hlinkClick r:id="rId3"/>
              </a:rPr>
              <a:t>ILRActivityFormHelp@cornell.edu</a:t>
            </a:r>
            <a:r>
              <a:rPr lang="en-US" dirty="0" smtClean="0">
                <a:latin typeface="Segoe UI" panose="020B0502040204020203" pitchFamily="34" charset="0"/>
                <a:cs typeface="Segoe UI" panose="020B0502040204020203" pitchFamily="34" charset="0"/>
              </a:rPr>
              <a:t> and ask!</a:t>
            </a:r>
          </a:p>
          <a:p>
            <a:pPr marL="0" indent="0">
              <a:lnSpc>
                <a:spcPct val="110000"/>
              </a:lnSpc>
              <a:buNone/>
            </a:pPr>
            <a:endParaRPr lang="en-US"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72339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2392" y="1176133"/>
            <a:ext cx="8081408" cy="5068428"/>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Calendar Essentials</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1186986"/>
            <a:ext cx="2434192" cy="5197337"/>
          </a:xfrm>
        </p:spPr>
        <p:txBody>
          <a:bodyPr>
            <a:normAutofit/>
          </a:bodyPr>
          <a:lstStyle/>
          <a:p>
            <a:pPr marL="457200" indent="-457200">
              <a:lnSpc>
                <a:spcPct val="110000"/>
              </a:lnSpc>
              <a:buFont typeface="+mj-lt"/>
              <a:buAutoNum type="arabicPeriod"/>
            </a:pPr>
            <a:r>
              <a:rPr lang="en-US" sz="1800" dirty="0" smtClean="0">
                <a:latin typeface="Segoe UI" panose="020B0502040204020203" pitchFamily="34" charset="0"/>
                <a:cs typeface="Segoe UI" panose="020B0502040204020203" pitchFamily="34" charset="0"/>
              </a:rPr>
              <a:t>Calendar list</a:t>
            </a:r>
          </a:p>
          <a:p>
            <a:pPr marL="457200" indent="-457200">
              <a:lnSpc>
                <a:spcPct val="110000"/>
              </a:lnSpc>
              <a:buFont typeface="+mj-lt"/>
              <a:buAutoNum type="arabicPeriod"/>
            </a:pPr>
            <a:r>
              <a:rPr lang="en-US" sz="1800" dirty="0" smtClean="0">
                <a:latin typeface="Segoe UI" panose="020B0502040204020203" pitchFamily="34" charset="0"/>
                <a:cs typeface="Segoe UI" panose="020B0502040204020203" pitchFamily="34" charset="0"/>
              </a:rPr>
              <a:t>Selected Calendars</a:t>
            </a:r>
          </a:p>
          <a:p>
            <a:pPr marL="457200" indent="-457200">
              <a:lnSpc>
                <a:spcPct val="110000"/>
              </a:lnSpc>
              <a:buFont typeface="+mj-lt"/>
              <a:buAutoNum type="arabicPeriod"/>
            </a:pPr>
            <a:r>
              <a:rPr lang="en-US" sz="1800" dirty="0" smtClean="0">
                <a:latin typeface="Segoe UI" panose="020B0502040204020203" pitchFamily="34" charset="0"/>
                <a:cs typeface="Segoe UI" panose="020B0502040204020203" pitchFamily="34" charset="0"/>
              </a:rPr>
              <a:t>Date selection tools</a:t>
            </a:r>
          </a:p>
          <a:p>
            <a:pPr marL="457200" indent="-457200">
              <a:lnSpc>
                <a:spcPct val="110000"/>
              </a:lnSpc>
              <a:buFont typeface="+mj-lt"/>
              <a:buAutoNum type="arabicPeriod"/>
            </a:pPr>
            <a:r>
              <a:rPr lang="en-US" sz="1800" dirty="0" smtClean="0">
                <a:latin typeface="Segoe UI" panose="020B0502040204020203" pitchFamily="34" charset="0"/>
                <a:cs typeface="Segoe UI" panose="020B0502040204020203" pitchFamily="34" charset="0"/>
              </a:rPr>
              <a:t>Calendar format selector (week, month, etc.)</a:t>
            </a:r>
          </a:p>
          <a:p>
            <a:pPr marL="457200" indent="-457200">
              <a:lnSpc>
                <a:spcPct val="110000"/>
              </a:lnSpc>
              <a:buFont typeface="+mj-lt"/>
              <a:buAutoNum type="arabicPeriod"/>
            </a:pPr>
            <a:endParaRPr lang="en-US" sz="1800" dirty="0">
              <a:latin typeface="Segoe UI" panose="020B0502040204020203" pitchFamily="34" charset="0"/>
              <a:cs typeface="Segoe UI" panose="020B0502040204020203" pitchFamily="34" charset="0"/>
            </a:endParaRPr>
          </a:p>
          <a:p>
            <a:pPr marL="0" indent="0">
              <a:lnSpc>
                <a:spcPct val="110000"/>
              </a:lnSpc>
              <a:buNone/>
            </a:pPr>
            <a:r>
              <a:rPr lang="en-US" sz="1800" dirty="0" smtClean="0">
                <a:latin typeface="Segoe UI" panose="020B0502040204020203" pitchFamily="34" charset="0"/>
                <a:cs typeface="Segoe UI" panose="020B0502040204020203" pitchFamily="34" charset="0"/>
              </a:rPr>
              <a:t>Events are color-coded by filter, and can be “layered” on a single calendar view as shown here.</a:t>
            </a:r>
          </a:p>
          <a:p>
            <a:pPr>
              <a:lnSpc>
                <a:spcPct val="110000"/>
              </a:lnSpc>
            </a:pPr>
            <a:endParaRPr lang="en-US" dirty="0" smtClean="0">
              <a:latin typeface="Segoe UI" panose="020B0502040204020203" pitchFamily="34" charset="0"/>
              <a:cs typeface="Segoe UI" panose="020B0502040204020203" pitchFamily="34" charset="0"/>
            </a:endParaRPr>
          </a:p>
        </p:txBody>
      </p:sp>
      <p:sp>
        <p:nvSpPr>
          <p:cNvPr id="6" name="Rectangle 5"/>
          <p:cNvSpPr/>
          <p:nvPr/>
        </p:nvSpPr>
        <p:spPr>
          <a:xfrm>
            <a:off x="10306840" y="4103573"/>
            <a:ext cx="144034"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p>
        </p:txBody>
      </p:sp>
      <p:sp>
        <p:nvSpPr>
          <p:cNvPr id="7" name="Rectangle 6"/>
          <p:cNvSpPr/>
          <p:nvPr/>
        </p:nvSpPr>
        <p:spPr>
          <a:xfrm>
            <a:off x="10812422" y="5559992"/>
            <a:ext cx="164431"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p>
        </p:txBody>
      </p:sp>
      <p:cxnSp>
        <p:nvCxnSpPr>
          <p:cNvPr id="9" name="Straight Arrow Connector 8"/>
          <p:cNvCxnSpPr/>
          <p:nvPr/>
        </p:nvCxnSpPr>
        <p:spPr>
          <a:xfrm flipH="1">
            <a:off x="10306840" y="5847480"/>
            <a:ext cx="505582" cy="2036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244300" y="665115"/>
            <a:ext cx="169288"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en-US" dirty="0"/>
          </a:p>
        </p:txBody>
      </p:sp>
      <p:cxnSp>
        <p:nvCxnSpPr>
          <p:cNvPr id="11" name="Straight Arrow Connector 10"/>
          <p:cNvCxnSpPr>
            <a:stCxn id="10" idx="2"/>
          </p:cNvCxnSpPr>
          <p:nvPr/>
        </p:nvCxnSpPr>
        <p:spPr>
          <a:xfrm>
            <a:off x="9328944" y="952603"/>
            <a:ext cx="4296" cy="23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059441" y="659689"/>
            <a:ext cx="169288"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p>
        </p:txBody>
      </p:sp>
      <p:cxnSp>
        <p:nvCxnSpPr>
          <p:cNvPr id="16" name="Straight Arrow Connector 15"/>
          <p:cNvCxnSpPr>
            <a:stCxn id="15" idx="2"/>
          </p:cNvCxnSpPr>
          <p:nvPr/>
        </p:nvCxnSpPr>
        <p:spPr>
          <a:xfrm>
            <a:off x="10144085" y="947177"/>
            <a:ext cx="4296" cy="23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228729" y="5559992"/>
            <a:ext cx="58369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p:cNvCxnSpPr>
          <p:nvPr/>
        </p:nvCxnSpPr>
        <p:spPr>
          <a:xfrm flipH="1">
            <a:off x="8934370" y="952603"/>
            <a:ext cx="394574" cy="23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p:cNvCxnSpPr>
          <p:nvPr/>
        </p:nvCxnSpPr>
        <p:spPr>
          <a:xfrm>
            <a:off x="9328944" y="952603"/>
            <a:ext cx="524361" cy="8941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329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Too many events on one day?</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4303490"/>
            <a:ext cx="10515600" cy="2080834"/>
          </a:xfrm>
        </p:spPr>
        <p:txBody>
          <a:bodyPr>
            <a:normAutofit fontScale="85000" lnSpcReduction="10000"/>
          </a:bodyPr>
          <a:lstStyle/>
          <a:p>
            <a:pPr>
              <a:lnSpc>
                <a:spcPct val="110000"/>
              </a:lnSpc>
            </a:pPr>
            <a:r>
              <a:rPr lang="en-US" dirty="0" smtClean="0">
                <a:latin typeface="Segoe UI" panose="020B0502040204020203" pitchFamily="34" charset="0"/>
                <a:cs typeface="Segoe UI" panose="020B0502040204020203" pitchFamily="34" charset="0"/>
              </a:rPr>
              <a:t>The monthly calendar can only legibly show a certain number of events</a:t>
            </a:r>
          </a:p>
          <a:p>
            <a:pPr>
              <a:lnSpc>
                <a:spcPct val="110000"/>
              </a:lnSpc>
            </a:pPr>
            <a:r>
              <a:rPr lang="en-US" dirty="0" smtClean="0">
                <a:latin typeface="Segoe UI" panose="020B0502040204020203" pitchFamily="34" charset="0"/>
                <a:cs typeface="Segoe UI" panose="020B0502040204020203" pitchFamily="34" charset="0"/>
              </a:rPr>
              <a:t>If there are more events to see on a given day, a blue link appears at the lower left of that day</a:t>
            </a:r>
          </a:p>
          <a:p>
            <a:pPr>
              <a:lnSpc>
                <a:spcPct val="110000"/>
              </a:lnSpc>
            </a:pPr>
            <a:r>
              <a:rPr lang="en-US" dirty="0" smtClean="0">
                <a:latin typeface="Segoe UI" panose="020B0502040204020203" pitchFamily="34" charset="0"/>
                <a:cs typeface="Segoe UI" panose="020B0502040204020203" pitchFamily="34" charset="0"/>
              </a:rPr>
              <a:t>Click the “+ More” link to open the day in more detail and see all events</a:t>
            </a:r>
          </a:p>
        </p:txBody>
      </p:sp>
      <p:pic>
        <p:nvPicPr>
          <p:cNvPr id="4" name="Picture 3"/>
          <p:cNvPicPr>
            <a:picLocks noChangeAspect="1"/>
          </p:cNvPicPr>
          <p:nvPr/>
        </p:nvPicPr>
        <p:blipFill>
          <a:blip r:embed="rId2"/>
          <a:stretch>
            <a:fillRect/>
          </a:stretch>
        </p:blipFill>
        <p:spPr>
          <a:xfrm>
            <a:off x="756492" y="1671207"/>
            <a:ext cx="10679015" cy="215295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Oval 7"/>
          <p:cNvSpPr/>
          <p:nvPr/>
        </p:nvSpPr>
        <p:spPr>
          <a:xfrm>
            <a:off x="7071401" y="2671051"/>
            <a:ext cx="709964" cy="4530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7620000" y="3124112"/>
            <a:ext cx="1936377" cy="25864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72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Week-based View</a:t>
            </a:r>
            <a:endParaRPr lang="en-US" b="1" dirty="0">
              <a:latin typeface="Segoe UI" panose="020B0502040204020203" pitchFamily="34" charset="0"/>
              <a:cs typeface="Segoe UI" panose="020B0502040204020203" pitchFamily="34" charset="0"/>
            </a:endParaRPr>
          </a:p>
        </p:txBody>
      </p:sp>
      <p:sp>
        <p:nvSpPr>
          <p:cNvPr id="5" name="Rectangle 4"/>
          <p:cNvSpPr/>
          <p:nvPr/>
        </p:nvSpPr>
        <p:spPr>
          <a:xfrm>
            <a:off x="923365" y="1487709"/>
            <a:ext cx="10598150" cy="769441"/>
          </a:xfrm>
          <a:prstGeom prst="rect">
            <a:avLst/>
          </a:prstGeom>
        </p:spPr>
        <p:txBody>
          <a:bodyPr wrap="square">
            <a:spAutoFit/>
          </a:bodyPr>
          <a:lstStyle/>
          <a:p>
            <a:pPr>
              <a:lnSpc>
                <a:spcPct val="110000"/>
              </a:lnSpc>
            </a:pPr>
            <a:r>
              <a:rPr lang="en-US" sz="2000" dirty="0" smtClean="0">
                <a:latin typeface="Segoe UI" panose="020B0502040204020203" pitchFamily="34" charset="0"/>
                <a:cs typeface="Segoe UI" panose="020B0502040204020203" pitchFamily="34" charset="0"/>
              </a:rPr>
              <a:t>By default the name of the class, location, and start and end times will appear on the calendar, but contact </a:t>
            </a:r>
            <a:r>
              <a:rPr lang="en-US" sz="2000" dirty="0" smtClean="0">
                <a:latin typeface="Segoe UI" panose="020B0502040204020203" pitchFamily="34" charset="0"/>
                <a:cs typeface="Segoe UI" panose="020B0502040204020203" pitchFamily="34" charset="0"/>
                <a:hlinkClick r:id="rId2"/>
              </a:rPr>
              <a:t>ilractivityform@cornell.edu</a:t>
            </a:r>
            <a:r>
              <a:rPr lang="en-US" sz="2000" dirty="0" smtClean="0">
                <a:latin typeface="Segoe UI" panose="020B0502040204020203" pitchFamily="34" charset="0"/>
                <a:cs typeface="Segoe UI" panose="020B0502040204020203" pitchFamily="34" charset="0"/>
              </a:rPr>
              <a:t> to request other options.</a:t>
            </a:r>
            <a:endParaRPr lang="en-US" sz="2000" dirty="0">
              <a:latin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3"/>
          <a:stretch>
            <a:fillRect/>
          </a:stretch>
        </p:blipFill>
        <p:spPr>
          <a:xfrm>
            <a:off x="1142308" y="2626186"/>
            <a:ext cx="9907383" cy="2753109"/>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9659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Segoe UI" panose="020B0502040204020203" pitchFamily="34" charset="0"/>
                <a:cs typeface="Segoe UI" panose="020B0502040204020203" pitchFamily="34" charset="0"/>
              </a:rPr>
              <a:t>Click Any Calendar Event for More Details</a:t>
            </a:r>
            <a:endParaRPr lang="en-US" b="1" dirty="0">
              <a:latin typeface="Segoe UI" panose="020B0502040204020203" pitchFamily="34" charset="0"/>
              <a:cs typeface="Segoe UI" panose="020B0502040204020203" pitchFamily="34" charset="0"/>
            </a:endParaRPr>
          </a:p>
        </p:txBody>
      </p:sp>
      <p:sp>
        <p:nvSpPr>
          <p:cNvPr id="6" name="Content Placeholder 18"/>
          <p:cNvSpPr>
            <a:spLocks noGrp="1"/>
          </p:cNvSpPr>
          <p:nvPr>
            <p:ph idx="1"/>
          </p:nvPr>
        </p:nvSpPr>
        <p:spPr>
          <a:xfrm>
            <a:off x="838200" y="1407459"/>
            <a:ext cx="3724835" cy="4630630"/>
          </a:xfrm>
        </p:spPr>
        <p:txBody>
          <a:bodyPr>
            <a:normAutofit fontScale="70000" lnSpcReduction="20000"/>
          </a:bodyPr>
          <a:lstStyle/>
          <a:p>
            <a:pPr>
              <a:lnSpc>
                <a:spcPct val="110000"/>
              </a:lnSpc>
            </a:pPr>
            <a:r>
              <a:rPr lang="en-US" dirty="0" smtClean="0">
                <a:latin typeface="Segoe UI" panose="020B0502040204020203" pitchFamily="34" charset="0"/>
                <a:cs typeface="Segoe UI" panose="020B0502040204020203" pitchFamily="34" charset="0"/>
              </a:rPr>
              <a:t>Clicking on an activity in the calendar displays additional fields as seen at right</a:t>
            </a:r>
          </a:p>
          <a:p>
            <a:pPr marL="0" indent="0">
              <a:lnSpc>
                <a:spcPct val="110000"/>
              </a:lnSpc>
              <a:buNone/>
            </a:pPr>
            <a:endParaRPr lang="en-US" dirty="0" smtClean="0">
              <a:latin typeface="Segoe UI" panose="020B0502040204020203" pitchFamily="34" charset="0"/>
              <a:cs typeface="Segoe UI" panose="020B0502040204020203" pitchFamily="34" charset="0"/>
            </a:endParaRPr>
          </a:p>
          <a:p>
            <a:pPr>
              <a:lnSpc>
                <a:spcPct val="110000"/>
              </a:lnSpc>
            </a:pPr>
            <a:r>
              <a:rPr lang="en-US" dirty="0" smtClean="0">
                <a:latin typeface="Segoe UI" panose="020B0502040204020203" pitchFamily="34" charset="0"/>
                <a:cs typeface="Segoe UI" panose="020B0502040204020203" pitchFamily="34" charset="0"/>
              </a:rPr>
              <a:t>This brings up the </a:t>
            </a:r>
            <a:r>
              <a:rPr lang="en-US" b="1" dirty="0" smtClean="0">
                <a:latin typeface="Segoe UI" panose="020B0502040204020203" pitchFamily="34" charset="0"/>
                <a:cs typeface="Segoe UI" panose="020B0502040204020203" pitchFamily="34" charset="0"/>
              </a:rPr>
              <a:t>session</a:t>
            </a:r>
            <a:r>
              <a:rPr lang="en-US" dirty="0" smtClean="0">
                <a:latin typeface="Segoe UI" panose="020B0502040204020203" pitchFamily="34" charset="0"/>
                <a:cs typeface="Segoe UI" panose="020B0502040204020203" pitchFamily="34" charset="0"/>
              </a:rPr>
              <a:t> though, not the activity itself</a:t>
            </a:r>
          </a:p>
          <a:p>
            <a:pPr marL="0" indent="0">
              <a:lnSpc>
                <a:spcPct val="110000"/>
              </a:lnSpc>
              <a:buNone/>
            </a:pPr>
            <a:endParaRPr lang="en-US" dirty="0" smtClean="0">
              <a:latin typeface="Segoe UI" panose="020B0502040204020203" pitchFamily="34" charset="0"/>
              <a:cs typeface="Segoe UI" panose="020B0502040204020203" pitchFamily="34" charset="0"/>
            </a:endParaRPr>
          </a:p>
          <a:p>
            <a:pPr>
              <a:lnSpc>
                <a:spcPct val="110000"/>
              </a:lnSpc>
            </a:pPr>
            <a:r>
              <a:rPr lang="en-US" dirty="0" smtClean="0">
                <a:latin typeface="Segoe UI" panose="020B0502040204020203" pitchFamily="34" charset="0"/>
                <a:cs typeface="Segoe UI" panose="020B0502040204020203" pitchFamily="34" charset="0"/>
              </a:rPr>
              <a:t>Some fields from the activity will appear here</a:t>
            </a:r>
          </a:p>
          <a:p>
            <a:pPr marL="0" indent="0">
              <a:lnSpc>
                <a:spcPct val="110000"/>
              </a:lnSpc>
              <a:buNone/>
            </a:pPr>
            <a:endParaRPr lang="en-US" dirty="0" smtClean="0">
              <a:latin typeface="Segoe UI" panose="020B0502040204020203" pitchFamily="34" charset="0"/>
              <a:cs typeface="Segoe UI" panose="020B0502040204020203" pitchFamily="34" charset="0"/>
            </a:endParaRPr>
          </a:p>
          <a:p>
            <a:pPr>
              <a:lnSpc>
                <a:spcPct val="110000"/>
              </a:lnSpc>
            </a:pPr>
            <a:r>
              <a:rPr lang="en-US" dirty="0" smtClean="0">
                <a:latin typeface="Segoe UI" panose="020B0502040204020203" pitchFamily="34" charset="0"/>
                <a:cs typeface="Segoe UI" panose="020B0502040204020203" pitchFamily="34" charset="0"/>
              </a:rPr>
              <a:t>But to see all of them, click the Outreach Activity link</a:t>
            </a:r>
          </a:p>
        </p:txBody>
      </p:sp>
      <p:pic>
        <p:nvPicPr>
          <p:cNvPr id="3" name="Picture 2"/>
          <p:cNvPicPr>
            <a:picLocks noChangeAspect="1"/>
          </p:cNvPicPr>
          <p:nvPr/>
        </p:nvPicPr>
        <p:blipFill>
          <a:blip r:embed="rId2"/>
          <a:stretch>
            <a:fillRect/>
          </a:stretch>
        </p:blipFill>
        <p:spPr>
          <a:xfrm>
            <a:off x="4761537" y="1191874"/>
            <a:ext cx="6897063" cy="518232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5" name="Oval 4"/>
          <p:cNvSpPr/>
          <p:nvPr/>
        </p:nvSpPr>
        <p:spPr>
          <a:xfrm>
            <a:off x="6131859" y="3103444"/>
            <a:ext cx="1201270" cy="4107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303059" y="3442448"/>
            <a:ext cx="1828801" cy="15598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530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Displaying the Right Information</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1438031"/>
            <a:ext cx="10515600" cy="4946293"/>
          </a:xfrm>
        </p:spPr>
        <p:txBody>
          <a:bodyPr>
            <a:normAutofit/>
          </a:bodyPr>
          <a:lstStyle/>
          <a:p>
            <a:pPr>
              <a:lnSpc>
                <a:spcPct val="110000"/>
              </a:lnSpc>
            </a:pPr>
            <a:r>
              <a:rPr lang="en-US" dirty="0" smtClean="0">
                <a:latin typeface="Segoe UI" panose="020B0502040204020203" pitchFamily="34" charset="0"/>
                <a:cs typeface="Segoe UI" panose="020B0502040204020203" pitchFamily="34" charset="0"/>
              </a:rPr>
              <a:t>Calendars can be overlapped, not unlike layers on a Google map</a:t>
            </a:r>
          </a:p>
          <a:p>
            <a:pPr>
              <a:lnSpc>
                <a:spcPct val="110000"/>
              </a:lnSpc>
            </a:pPr>
            <a:r>
              <a:rPr lang="en-US" dirty="0" smtClean="0">
                <a:latin typeface="Segoe UI" panose="020B0502040204020203" pitchFamily="34" charset="0"/>
                <a:cs typeface="Segoe UI" panose="020B0502040204020203" pitchFamily="34" charset="0"/>
              </a:rPr>
              <a:t>A Google map allows you to turn on and off layers such as roads or topographic lines</a:t>
            </a:r>
          </a:p>
          <a:p>
            <a:pPr>
              <a:lnSpc>
                <a:spcPct val="110000"/>
              </a:lnSpc>
            </a:pPr>
            <a:r>
              <a:rPr lang="en-US" dirty="0" smtClean="0">
                <a:latin typeface="Segoe UI" panose="020B0502040204020203" pitchFamily="34" charset="0"/>
                <a:cs typeface="Segoe UI" panose="020B0502040204020203" pitchFamily="34" charset="0"/>
              </a:rPr>
              <a:t>Define calendar “layers” by filtering on data such as departments, locations, or type of activity</a:t>
            </a:r>
          </a:p>
          <a:p>
            <a:pPr>
              <a:lnSpc>
                <a:spcPct val="110000"/>
              </a:lnSpc>
            </a:pPr>
            <a:r>
              <a:rPr lang="en-US" dirty="0" smtClean="0">
                <a:latin typeface="Segoe UI" panose="020B0502040204020203" pitchFamily="34" charset="0"/>
                <a:cs typeface="Segoe UI" panose="020B0502040204020203" pitchFamily="34" charset="0"/>
              </a:rPr>
              <a:t>Calendar filters can be based on any available data fields in the Activity Sessions (which is a subset of the full Outreach Activity fields)</a:t>
            </a:r>
          </a:p>
          <a:p>
            <a:pPr>
              <a:lnSpc>
                <a:spcPct val="110000"/>
              </a:lnSpc>
            </a:pPr>
            <a:endParaRPr lang="en-US"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13385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Selecting Calendars</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4276164" y="1438031"/>
            <a:ext cx="7077635" cy="4946293"/>
          </a:xfrm>
        </p:spPr>
        <p:txBody>
          <a:bodyPr>
            <a:normAutofit/>
          </a:bodyPr>
          <a:lstStyle/>
          <a:p>
            <a:pPr>
              <a:lnSpc>
                <a:spcPct val="110000"/>
              </a:lnSpc>
            </a:pPr>
            <a:r>
              <a:rPr lang="en-US" dirty="0" smtClean="0">
                <a:latin typeface="Segoe UI" panose="020B0502040204020203" pitchFamily="34" charset="0"/>
                <a:cs typeface="Segoe UI" panose="020B0502040204020203" pitchFamily="34" charset="0"/>
              </a:rPr>
              <a:t>Calendars are based on filtered list views</a:t>
            </a:r>
          </a:p>
          <a:p>
            <a:pPr>
              <a:lnSpc>
                <a:spcPct val="110000"/>
              </a:lnSpc>
            </a:pPr>
            <a:r>
              <a:rPr lang="en-US" dirty="0" smtClean="0">
                <a:latin typeface="Segoe UI" panose="020B0502040204020203" pitchFamily="34" charset="0"/>
                <a:cs typeface="Segoe UI" panose="020B0502040204020203" pitchFamily="34" charset="0"/>
              </a:rPr>
              <a:t>We have pre-created a number of these</a:t>
            </a:r>
          </a:p>
          <a:p>
            <a:pPr>
              <a:lnSpc>
                <a:spcPct val="110000"/>
              </a:lnSpc>
            </a:pPr>
            <a:r>
              <a:rPr lang="en-US" dirty="0" smtClean="0">
                <a:latin typeface="Segoe UI" panose="020B0502040204020203" pitchFamily="34" charset="0"/>
                <a:cs typeface="Segoe UI" panose="020B0502040204020203" pitchFamily="34" charset="0"/>
              </a:rPr>
              <a:t>You can create as many as you wish</a:t>
            </a:r>
          </a:p>
          <a:p>
            <a:pPr>
              <a:lnSpc>
                <a:spcPct val="110000"/>
              </a:lnSpc>
            </a:pPr>
            <a:r>
              <a:rPr lang="en-US" dirty="0" smtClean="0">
                <a:latin typeface="Segoe UI" panose="020B0502040204020203" pitchFamily="34" charset="0"/>
                <a:cs typeface="Segoe UI" panose="020B0502040204020203" pitchFamily="34" charset="0"/>
              </a:rPr>
              <a:t>Calendars can be added as layers to the view in real time by clicking on the checkboxes next to them</a:t>
            </a:r>
          </a:p>
          <a:p>
            <a:pPr>
              <a:lnSpc>
                <a:spcPct val="110000"/>
              </a:lnSpc>
            </a:pPr>
            <a:r>
              <a:rPr lang="en-US" dirty="0" smtClean="0">
                <a:latin typeface="Segoe UI" panose="020B0502040204020203" pitchFamily="34" charset="0"/>
                <a:cs typeface="Segoe UI" panose="020B0502040204020203" pitchFamily="34" charset="0"/>
              </a:rPr>
              <a:t>Colored checkboxes denote calendars that are currently active in your view</a:t>
            </a:r>
          </a:p>
          <a:p>
            <a:pPr>
              <a:lnSpc>
                <a:spcPct val="110000"/>
              </a:lnSpc>
            </a:pPr>
            <a:endParaRPr lang="en-US" dirty="0" smtClean="0">
              <a:latin typeface="Segoe UI" panose="020B0502040204020203" pitchFamily="34" charset="0"/>
              <a:cs typeface="Segoe UI" panose="020B0502040204020203" pitchFamily="34" charset="0"/>
            </a:endParaRPr>
          </a:p>
          <a:p>
            <a:pPr>
              <a:lnSpc>
                <a:spcPct val="110000"/>
              </a:lnSpc>
            </a:pPr>
            <a:endParaRPr lang="en-US" dirty="0" smtClean="0">
              <a:latin typeface="Segoe UI" panose="020B0502040204020203" pitchFamily="34" charset="0"/>
              <a:cs typeface="Segoe UI" panose="020B0502040204020203" pitchFamily="34" charset="0"/>
            </a:endParaRPr>
          </a:p>
          <a:p>
            <a:pPr>
              <a:lnSpc>
                <a:spcPct val="110000"/>
              </a:lnSpc>
            </a:pPr>
            <a:endParaRPr lang="en-US" dirty="0" smtClean="0">
              <a:latin typeface="Segoe UI" panose="020B0502040204020203" pitchFamily="34" charset="0"/>
              <a:cs typeface="Segoe UI" panose="020B0502040204020203" pitchFamily="34" charset="0"/>
            </a:endParaRPr>
          </a:p>
          <a:p>
            <a:pPr>
              <a:lnSpc>
                <a:spcPct val="110000"/>
              </a:lnSpc>
            </a:pPr>
            <a:endParaRPr lang="en-US" dirty="0" smtClean="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stretch>
            <a:fillRect/>
          </a:stretch>
        </p:blipFill>
        <p:spPr>
          <a:xfrm>
            <a:off x="1044388" y="1782337"/>
            <a:ext cx="2570377" cy="3802675"/>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1693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73478" y="1521366"/>
            <a:ext cx="2543530" cy="160995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Create a New Calendar</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1438031"/>
            <a:ext cx="7647628" cy="4946293"/>
          </a:xfrm>
        </p:spPr>
        <p:txBody>
          <a:bodyPr>
            <a:normAutofit/>
          </a:bodyPr>
          <a:lstStyle/>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Click the gear icon next to “My Calendars</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Click “New Calendar”</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Select “Activities Session” in the first screen and click “Next”</a:t>
            </a:r>
          </a:p>
          <a:p>
            <a:pPr marL="514350" indent="-514350">
              <a:lnSpc>
                <a:spcPct val="110000"/>
              </a:lnSpc>
              <a:buFont typeface="+mj-lt"/>
              <a:buAutoNum type="arabicPeriod"/>
            </a:pPr>
            <a:endParaRPr lang="en-US" dirty="0" smtClean="0">
              <a:latin typeface="Segoe UI" panose="020B0502040204020203" pitchFamily="34" charset="0"/>
              <a:cs typeface="Segoe UI" panose="020B0502040204020203" pitchFamily="34" charset="0"/>
            </a:endParaRPr>
          </a:p>
          <a:p>
            <a:pPr marL="514350" indent="-514350">
              <a:lnSpc>
                <a:spcPct val="110000"/>
              </a:lnSpc>
              <a:buFont typeface="+mj-lt"/>
              <a:buAutoNum type="arabicPeriod"/>
            </a:pPr>
            <a:endParaRPr lang="en-US" dirty="0" smtClean="0">
              <a:latin typeface="Segoe UI" panose="020B0502040204020203" pitchFamily="34" charset="0"/>
              <a:cs typeface="Segoe UI" panose="020B0502040204020203" pitchFamily="34" charset="0"/>
            </a:endParaRPr>
          </a:p>
        </p:txBody>
      </p:sp>
      <p:sp>
        <p:nvSpPr>
          <p:cNvPr id="5" name="Oval 4"/>
          <p:cNvSpPr/>
          <p:nvPr/>
        </p:nvSpPr>
        <p:spPr>
          <a:xfrm>
            <a:off x="9932893" y="1521366"/>
            <a:ext cx="1420907" cy="75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047129" y="2061882"/>
            <a:ext cx="4798114" cy="2394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066627" y="3980819"/>
            <a:ext cx="6058746" cy="218152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3" name="Oval 12"/>
          <p:cNvSpPr/>
          <p:nvPr/>
        </p:nvSpPr>
        <p:spPr>
          <a:xfrm>
            <a:off x="2895600" y="4930589"/>
            <a:ext cx="1676399" cy="896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864659" y="3639671"/>
            <a:ext cx="1308847" cy="1371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340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Configure a New Calendar</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1438031"/>
            <a:ext cx="4979894" cy="4946293"/>
          </a:xfrm>
        </p:spPr>
        <p:txBody>
          <a:bodyPr>
            <a:normAutofit fontScale="85000" lnSpcReduction="10000"/>
          </a:bodyPr>
          <a:lstStyle/>
          <a:p>
            <a:pPr marL="0" indent="0">
              <a:lnSpc>
                <a:spcPct val="110000"/>
              </a:lnSpc>
              <a:buNone/>
            </a:pPr>
            <a:r>
              <a:rPr lang="en-US" dirty="0" smtClean="0">
                <a:latin typeface="Segoe UI" panose="020B0502040204020203" pitchFamily="34" charset="0"/>
                <a:cs typeface="Segoe UI" panose="020B0502040204020203" pitchFamily="34" charset="0"/>
              </a:rPr>
              <a:t>All settings can edited later</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Give the calendar a name</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The fields for Start and End will </a:t>
            </a:r>
            <a:r>
              <a:rPr lang="en-US" b="1" dirty="0" smtClean="0">
                <a:latin typeface="Segoe UI" panose="020B0502040204020203" pitchFamily="34" charset="0"/>
                <a:cs typeface="Segoe UI" panose="020B0502040204020203" pitchFamily="34" charset="0"/>
              </a:rPr>
              <a:t>always</a:t>
            </a:r>
            <a:r>
              <a:rPr lang="en-US" dirty="0" smtClean="0">
                <a:latin typeface="Segoe UI" panose="020B0502040204020203" pitchFamily="34" charset="0"/>
                <a:cs typeface="Segoe UI" panose="020B0502040204020203" pitchFamily="34" charset="0"/>
              </a:rPr>
              <a:t> be called Start and End</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Select the desired list view to use as a filter</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Select the field you wish to use as the text that appears on the calendar. There is a default, called “Name for Calendar”, but other options are available*</a:t>
            </a:r>
          </a:p>
          <a:p>
            <a:pPr marL="514350" indent="-514350">
              <a:lnSpc>
                <a:spcPct val="110000"/>
              </a:lnSpc>
              <a:buFont typeface="+mj-lt"/>
              <a:buAutoNum type="arabicPeriod"/>
            </a:pPr>
            <a:endParaRPr lang="en-US" dirty="0" smtClean="0">
              <a:latin typeface="Segoe UI" panose="020B0502040204020203" pitchFamily="34" charset="0"/>
              <a:cs typeface="Segoe UI" panose="020B0502040204020203" pitchFamily="34" charset="0"/>
            </a:endParaRPr>
          </a:p>
          <a:p>
            <a:pPr marL="514350" indent="-514350">
              <a:lnSpc>
                <a:spcPct val="110000"/>
              </a:lnSpc>
              <a:buFont typeface="+mj-lt"/>
              <a:buAutoNum type="arabicPeriod"/>
            </a:pPr>
            <a:endParaRPr lang="en-US" dirty="0" smtClean="0">
              <a:latin typeface="Segoe UI" panose="020B0502040204020203" pitchFamily="34" charset="0"/>
              <a:cs typeface="Segoe UI" panose="020B0502040204020203" pitchFamily="34" charset="0"/>
            </a:endParaRPr>
          </a:p>
        </p:txBody>
      </p:sp>
      <p:pic>
        <p:nvPicPr>
          <p:cNvPr id="22" name="Picture 21"/>
          <p:cNvPicPr>
            <a:picLocks noChangeAspect="1"/>
          </p:cNvPicPr>
          <p:nvPr/>
        </p:nvPicPr>
        <p:blipFill>
          <a:blip r:embed="rId2"/>
          <a:stretch>
            <a:fillRect/>
          </a:stretch>
        </p:blipFill>
        <p:spPr>
          <a:xfrm>
            <a:off x="6002812" y="2029085"/>
            <a:ext cx="5554502" cy="317397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3" name="Rectangle 22"/>
          <p:cNvSpPr/>
          <p:nvPr/>
        </p:nvSpPr>
        <p:spPr>
          <a:xfrm>
            <a:off x="7438559" y="2832223"/>
            <a:ext cx="192505"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p>
        </p:txBody>
      </p:sp>
      <p:sp>
        <p:nvSpPr>
          <p:cNvPr id="24" name="Rectangle 23"/>
          <p:cNvSpPr/>
          <p:nvPr/>
        </p:nvSpPr>
        <p:spPr>
          <a:xfrm>
            <a:off x="8683810" y="3767433"/>
            <a:ext cx="192505"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p>
        </p:txBody>
      </p:sp>
      <p:sp>
        <p:nvSpPr>
          <p:cNvPr id="25" name="Rectangle 24"/>
          <p:cNvSpPr/>
          <p:nvPr/>
        </p:nvSpPr>
        <p:spPr>
          <a:xfrm>
            <a:off x="7380288" y="4341503"/>
            <a:ext cx="192505"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p>
        </p:txBody>
      </p:sp>
      <p:sp>
        <p:nvSpPr>
          <p:cNvPr id="26" name="Rectangle 25"/>
          <p:cNvSpPr/>
          <p:nvPr/>
        </p:nvSpPr>
        <p:spPr>
          <a:xfrm>
            <a:off x="10498676" y="4341503"/>
            <a:ext cx="192505"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p>
        </p:txBody>
      </p:sp>
      <p:sp>
        <p:nvSpPr>
          <p:cNvPr id="27" name="TextBox 26"/>
          <p:cNvSpPr txBox="1"/>
          <p:nvPr/>
        </p:nvSpPr>
        <p:spPr>
          <a:xfrm>
            <a:off x="838200" y="6322704"/>
            <a:ext cx="6553200" cy="307777"/>
          </a:xfrm>
          <a:prstGeom prst="rect">
            <a:avLst/>
          </a:prstGeom>
          <a:noFill/>
        </p:spPr>
        <p:txBody>
          <a:bodyPr wrap="square" rtlCol="0">
            <a:spAutoFit/>
          </a:bodyPr>
          <a:lstStyle/>
          <a:p>
            <a:r>
              <a:rPr lang="en-US" sz="1400" dirty="0" smtClean="0"/>
              <a:t>*Contact us at </a:t>
            </a:r>
            <a:r>
              <a:rPr lang="en-US" sz="1400" dirty="0" smtClean="0">
                <a:hlinkClick r:id="rId3"/>
              </a:rPr>
              <a:t>ilractivityform@cornell.edu</a:t>
            </a:r>
            <a:r>
              <a:rPr lang="en-US" sz="1400" dirty="0" smtClean="0"/>
              <a:t> for more information.</a:t>
            </a:r>
            <a:endParaRPr lang="en-US" sz="1400" dirty="0"/>
          </a:p>
        </p:txBody>
      </p:sp>
    </p:spTree>
    <p:extLst>
      <p:ext uri="{BB962C8B-B14F-4D97-AF65-F5344CB8AC3E}">
        <p14:creationId xmlns:p14="http://schemas.microsoft.com/office/powerpoint/2010/main" val="4150749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Just FYI - Other Events on the Calendar</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1766047"/>
            <a:ext cx="3922059" cy="4618277"/>
          </a:xfrm>
        </p:spPr>
        <p:txBody>
          <a:bodyPr>
            <a:normAutofit fontScale="62500" lnSpcReduction="20000"/>
          </a:bodyPr>
          <a:lstStyle/>
          <a:p>
            <a:pPr>
              <a:lnSpc>
                <a:spcPct val="110000"/>
              </a:lnSpc>
            </a:pPr>
            <a:r>
              <a:rPr lang="en-US" dirty="0" smtClean="0">
                <a:latin typeface="Segoe UI" panose="020B0502040204020203" pitchFamily="34" charset="0"/>
                <a:cs typeface="Segoe UI" panose="020B0502040204020203" pitchFamily="34" charset="0"/>
              </a:rPr>
              <a:t>Salesforce Calendars can also be used for custom events specifically related to a user</a:t>
            </a:r>
          </a:p>
          <a:p>
            <a:pPr>
              <a:lnSpc>
                <a:spcPct val="110000"/>
              </a:lnSpc>
            </a:pPr>
            <a:r>
              <a:rPr lang="en-US" dirty="0" smtClean="0">
                <a:latin typeface="Segoe UI" panose="020B0502040204020203" pitchFamily="34" charset="0"/>
                <a:cs typeface="Segoe UI" panose="020B0502040204020203" pitchFamily="34" charset="0"/>
              </a:rPr>
              <a:t>ILR is not currently widely using this feature, but it is available</a:t>
            </a:r>
          </a:p>
          <a:p>
            <a:pPr>
              <a:lnSpc>
                <a:spcPct val="110000"/>
              </a:lnSpc>
            </a:pPr>
            <a:r>
              <a:rPr lang="en-US" dirty="0" smtClean="0">
                <a:latin typeface="Segoe UI" panose="020B0502040204020203" pitchFamily="34" charset="0"/>
                <a:cs typeface="Segoe UI" panose="020B0502040204020203" pitchFamily="34" charset="0"/>
              </a:rPr>
              <a:t>To add a custom event, click on any open space in any day and fill out the form that pops up</a:t>
            </a:r>
          </a:p>
          <a:p>
            <a:pPr>
              <a:lnSpc>
                <a:spcPct val="110000"/>
              </a:lnSpc>
            </a:pPr>
            <a:r>
              <a:rPr lang="en-US" dirty="0" smtClean="0">
                <a:latin typeface="Segoe UI" panose="020B0502040204020203" pitchFamily="34" charset="0"/>
                <a:cs typeface="Segoe UI" panose="020B0502040204020203" pitchFamily="34" charset="0"/>
              </a:rPr>
              <a:t>Note that if an event is not marked as private, it can be seen by others</a:t>
            </a:r>
          </a:p>
          <a:p>
            <a:pPr>
              <a:lnSpc>
                <a:spcPct val="110000"/>
              </a:lnSpc>
            </a:pPr>
            <a:r>
              <a:rPr lang="en-US" dirty="0" smtClean="0">
                <a:latin typeface="Segoe UI" panose="020B0502040204020203" pitchFamily="34" charset="0"/>
                <a:cs typeface="Segoe UI" panose="020B0502040204020203" pitchFamily="34" charset="0"/>
              </a:rPr>
              <a:t>Unlike the Outreach calendar, personal calendars are not available to be exported to Outlook at this time</a:t>
            </a:r>
          </a:p>
          <a:p>
            <a:pPr marL="0" indent="0">
              <a:lnSpc>
                <a:spcPct val="110000"/>
              </a:lnSpc>
              <a:buNone/>
            </a:pPr>
            <a:endParaRPr lang="en-US" dirty="0" smtClean="0">
              <a:latin typeface="Segoe UI" panose="020B0502040204020203" pitchFamily="34" charset="0"/>
              <a:cs typeface="Segoe UI" panose="020B0502040204020203" pitchFamily="34" charset="0"/>
            </a:endParaRPr>
          </a:p>
          <a:p>
            <a:pPr marL="514350" indent="-514350">
              <a:lnSpc>
                <a:spcPct val="110000"/>
              </a:lnSpc>
              <a:buFont typeface="+mj-lt"/>
              <a:buAutoNum type="arabicPeriod"/>
            </a:pPr>
            <a:endParaRPr lang="en-US" dirty="0" smtClean="0">
              <a:latin typeface="Segoe UI" panose="020B0502040204020203" pitchFamily="34" charset="0"/>
              <a:cs typeface="Segoe UI" panose="020B0502040204020203" pitchFamily="34" charset="0"/>
            </a:endParaRPr>
          </a:p>
          <a:p>
            <a:pPr marL="514350" indent="-514350">
              <a:lnSpc>
                <a:spcPct val="110000"/>
              </a:lnSpc>
              <a:buFont typeface="+mj-lt"/>
              <a:buAutoNum type="arabicPeriod"/>
            </a:pPr>
            <a:endParaRPr lang="en-US" dirty="0" smtClean="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4988860" y="1176300"/>
            <a:ext cx="6364940" cy="5469754"/>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315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Export to Outlook</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1381125"/>
            <a:ext cx="10650415" cy="4791075"/>
          </a:xfrm>
        </p:spPr>
        <p:txBody>
          <a:bodyPr>
            <a:normAutofit/>
          </a:bodyPr>
          <a:lstStyle/>
          <a:p>
            <a:pPr>
              <a:lnSpc>
                <a:spcPct val="100000"/>
              </a:lnSpc>
            </a:pPr>
            <a:r>
              <a:rPr lang="en-US" sz="2400" dirty="0" smtClean="0">
                <a:latin typeface="Segoe UI" panose="020B0502040204020203" pitchFamily="34" charset="0"/>
                <a:cs typeface="Segoe UI" panose="020B0502040204020203" pitchFamily="34" charset="0"/>
              </a:rPr>
              <a:t>It is possible to export calendars for import to Outlook</a:t>
            </a:r>
          </a:p>
          <a:p>
            <a:pPr>
              <a:lnSpc>
                <a:spcPct val="100000"/>
              </a:lnSpc>
            </a:pPr>
            <a:r>
              <a:rPr lang="en-US" sz="2400" dirty="0" smtClean="0">
                <a:latin typeface="Segoe UI" panose="020B0502040204020203" pitchFamily="34" charset="0"/>
                <a:cs typeface="Segoe UI" panose="020B0502040204020203" pitchFamily="34" charset="0"/>
              </a:rPr>
              <a:t>Currently calendars do not automatically “sync” with Outlook, so regular export/import operations would need to occur to keep Outlook up to date</a:t>
            </a:r>
          </a:p>
          <a:p>
            <a:pPr>
              <a:lnSpc>
                <a:spcPct val="100000"/>
              </a:lnSpc>
            </a:pPr>
            <a:r>
              <a:rPr lang="en-US" sz="2400" dirty="0" smtClean="0">
                <a:latin typeface="Segoe UI" panose="020B0502040204020203" pitchFamily="34" charset="0"/>
                <a:cs typeface="Segoe UI" panose="020B0502040204020203" pitchFamily="34" charset="0"/>
              </a:rPr>
              <a:t>To learn how to carry out </a:t>
            </a:r>
            <a:r>
              <a:rPr lang="en-US" sz="2400" dirty="0">
                <a:latin typeface="Segoe UI" panose="020B0502040204020203" pitchFamily="34" charset="0"/>
                <a:cs typeface="Segoe UI" panose="020B0502040204020203" pitchFamily="34" charset="0"/>
              </a:rPr>
              <a:t>this process </a:t>
            </a:r>
            <a:r>
              <a:rPr lang="en-US" sz="2400" dirty="0" smtClean="0">
                <a:latin typeface="Segoe UI" panose="020B0502040204020203" pitchFamily="34" charset="0"/>
                <a:cs typeface="Segoe UI" panose="020B0502040204020203" pitchFamily="34" charset="0"/>
              </a:rPr>
              <a:t>visit this ILR knowledgebase article: </a:t>
            </a:r>
            <a:r>
              <a:rPr lang="en-US" sz="2400" dirty="0" smtClean="0">
                <a:latin typeface="Segoe UI" panose="020B0502040204020203" pitchFamily="34" charset="0"/>
                <a:cs typeface="Segoe UI" panose="020B0502040204020203" pitchFamily="34" charset="0"/>
                <a:hlinkClick r:id="rId2"/>
              </a:rPr>
              <a:t>https</a:t>
            </a:r>
            <a:r>
              <a:rPr lang="en-US" sz="2400" dirty="0">
                <a:latin typeface="Segoe UI" panose="020B0502040204020203" pitchFamily="34" charset="0"/>
                <a:cs typeface="Segoe UI" panose="020B0502040204020203" pitchFamily="34" charset="0"/>
                <a:hlinkClick r:id="rId2"/>
              </a:rPr>
              <a:t>://</a:t>
            </a:r>
            <a:r>
              <a:rPr lang="en-US" sz="2400" dirty="0" smtClean="0">
                <a:latin typeface="Segoe UI" panose="020B0502040204020203" pitchFamily="34" charset="0"/>
                <a:cs typeface="Segoe UI" panose="020B0502040204020203" pitchFamily="34" charset="0"/>
                <a:hlinkClick r:id="rId2"/>
              </a:rPr>
              <a:t>tdx.cornell.edu/TDClient/82/Portal/KB/ArticleDet?ID=3113</a:t>
            </a:r>
            <a:endParaRPr lang="en-US" sz="2400" dirty="0" smtClean="0">
              <a:latin typeface="Segoe UI" panose="020B0502040204020203" pitchFamily="34" charset="0"/>
              <a:cs typeface="Segoe UI" panose="020B0502040204020203" pitchFamily="34" charset="0"/>
            </a:endParaRPr>
          </a:p>
          <a:p>
            <a:pPr>
              <a:lnSpc>
                <a:spcPct val="100000"/>
              </a:lnSpc>
            </a:pPr>
            <a:r>
              <a:rPr lang="en-US" sz="2400" dirty="0" smtClean="0">
                <a:latin typeface="Segoe UI" panose="020B0502040204020203" pitchFamily="34" charset="0"/>
                <a:cs typeface="Segoe UI" panose="020B0502040204020203" pitchFamily="34" charset="0"/>
              </a:rPr>
              <a:t>Note: although the instructions appear lengthy, the process takes just a </a:t>
            </a:r>
            <a:r>
              <a:rPr lang="en-US" sz="2400" dirty="0">
                <a:latin typeface="Segoe UI" panose="020B0502040204020203" pitchFamily="34" charset="0"/>
                <a:cs typeface="Segoe UI" panose="020B0502040204020203" pitchFamily="34" charset="0"/>
              </a:rPr>
              <a:t>few minutes to complete</a:t>
            </a:r>
          </a:p>
          <a:p>
            <a:pPr>
              <a:lnSpc>
                <a:spcPct val="100000"/>
              </a:lnSpc>
            </a:pPr>
            <a:r>
              <a:rPr lang="en-US" sz="2400" dirty="0" smtClean="0">
                <a:latin typeface="Segoe UI" panose="020B0502040204020203" pitchFamily="34" charset="0"/>
                <a:cs typeface="Segoe UI" panose="020B0502040204020203" pitchFamily="34" charset="0"/>
              </a:rPr>
              <a:t>A </a:t>
            </a:r>
            <a:r>
              <a:rPr lang="en-US" sz="2400" dirty="0">
                <a:latin typeface="Segoe UI" panose="020B0502040204020203" pitchFamily="34" charset="0"/>
                <a:cs typeface="Segoe UI" panose="020B0502040204020203" pitchFamily="34" charset="0"/>
              </a:rPr>
              <a:t>solution for a more automated sync with Outlook is being evaluated</a:t>
            </a:r>
          </a:p>
          <a:p>
            <a:pPr marL="0" indent="0">
              <a:lnSpc>
                <a:spcPct val="100000"/>
              </a:lnSpc>
              <a:buNone/>
            </a:pPr>
            <a:endParaRPr lang="en-US"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2760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When do you fill out the form?</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p:txBody>
          <a:bodyPr>
            <a:normAutofit fontScale="92500" lnSpcReduction="20000"/>
          </a:bodyPr>
          <a:lstStyle/>
          <a:p>
            <a:pPr>
              <a:lnSpc>
                <a:spcPct val="110000"/>
              </a:lnSpc>
            </a:pPr>
            <a:r>
              <a:rPr lang="en-US" dirty="0" smtClean="0">
                <a:latin typeface="Segoe UI" panose="020B0502040204020203" pitchFamily="34" charset="0"/>
                <a:cs typeface="Segoe UI" panose="020B0502040204020203" pitchFamily="34" charset="0"/>
              </a:rPr>
              <a:t>Each Form is a living document</a:t>
            </a:r>
          </a:p>
          <a:p>
            <a:pPr>
              <a:lnSpc>
                <a:spcPct val="110000"/>
              </a:lnSpc>
            </a:pPr>
            <a:r>
              <a:rPr lang="en-US" dirty="0" smtClean="0">
                <a:latin typeface="Segoe UI" panose="020B0502040204020203" pitchFamily="34" charset="0"/>
                <a:cs typeface="Segoe UI" panose="020B0502040204020203" pitchFamily="34" charset="0"/>
              </a:rPr>
              <a:t>Only one required field: the name of the activity</a:t>
            </a:r>
          </a:p>
          <a:p>
            <a:pPr>
              <a:lnSpc>
                <a:spcPct val="110000"/>
              </a:lnSpc>
            </a:pPr>
            <a:r>
              <a:rPr lang="en-US" dirty="0" smtClean="0">
                <a:latin typeface="Segoe UI" panose="020B0502040204020203" pitchFamily="34" charset="0"/>
                <a:cs typeface="Segoe UI" panose="020B0502040204020203" pitchFamily="34" charset="0"/>
              </a:rPr>
              <a:t>Begin forms as soon as possible, even if it’s just a name of the activity (you can even change the name at a later date)</a:t>
            </a:r>
          </a:p>
          <a:p>
            <a:pPr>
              <a:lnSpc>
                <a:spcPct val="110000"/>
              </a:lnSpc>
            </a:pPr>
            <a:r>
              <a:rPr lang="en-US" dirty="0" smtClean="0">
                <a:latin typeface="Segoe UI" panose="020B0502040204020203" pitchFamily="34" charset="0"/>
                <a:cs typeface="Segoe UI" panose="020B0502040204020203" pitchFamily="34" charset="0"/>
              </a:rPr>
              <a:t>Return to the form later to add more information</a:t>
            </a:r>
          </a:p>
          <a:p>
            <a:pPr>
              <a:lnSpc>
                <a:spcPct val="110000"/>
              </a:lnSpc>
            </a:pPr>
            <a:r>
              <a:rPr lang="en-US" dirty="0" smtClean="0">
                <a:latin typeface="Segoe UI" panose="020B0502040204020203" pitchFamily="34" charset="0"/>
                <a:cs typeface="Segoe UI" panose="020B0502040204020203" pitchFamily="34" charset="0"/>
              </a:rPr>
              <a:t>The form is dynamic – fields will not appear if not applicable</a:t>
            </a:r>
          </a:p>
          <a:p>
            <a:pPr>
              <a:lnSpc>
                <a:spcPct val="110000"/>
              </a:lnSpc>
            </a:pPr>
            <a:r>
              <a:rPr lang="en-US" dirty="0" smtClean="0">
                <a:latin typeface="Segoe UI" panose="020B0502040204020203" pitchFamily="34" charset="0"/>
                <a:cs typeface="Segoe UI" panose="020B0502040204020203" pitchFamily="34" charset="0"/>
              </a:rPr>
              <a:t>If a visible field is not applicable, ignore it</a:t>
            </a:r>
          </a:p>
          <a:p>
            <a:pPr>
              <a:lnSpc>
                <a:spcPct val="110000"/>
              </a:lnSpc>
            </a:pPr>
            <a:r>
              <a:rPr lang="en-US" dirty="0" smtClean="0">
                <a:latin typeface="Segoe UI" panose="020B0502040204020203" pitchFamily="34" charset="0"/>
                <a:cs typeface="Segoe UI" panose="020B0502040204020203" pitchFamily="34" charset="0"/>
              </a:rPr>
              <a:t>Support entities use form data to create and support activities, so if support is needed for the activity, be sure to enter information as soon as it becomes available.</a:t>
            </a:r>
          </a:p>
        </p:txBody>
      </p:sp>
    </p:spTree>
    <p:extLst>
      <p:ext uri="{BB962C8B-B14F-4D97-AF65-F5344CB8AC3E}">
        <p14:creationId xmlns:p14="http://schemas.microsoft.com/office/powerpoint/2010/main" val="2771870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Filtering In-Depth</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1381125"/>
            <a:ext cx="10650415" cy="4791075"/>
          </a:xfrm>
        </p:spPr>
        <p:txBody>
          <a:bodyPr>
            <a:normAutofit fontScale="92500"/>
          </a:bodyPr>
          <a:lstStyle/>
          <a:p>
            <a:pPr>
              <a:lnSpc>
                <a:spcPct val="100000"/>
              </a:lnSpc>
            </a:pPr>
            <a:r>
              <a:rPr lang="en-US" sz="2400" dirty="0" smtClean="0">
                <a:latin typeface="Segoe UI" panose="020B0502040204020203" pitchFamily="34" charset="0"/>
                <a:cs typeface="Segoe UI" panose="020B0502040204020203" pitchFamily="34" charset="0"/>
              </a:rPr>
              <a:t>There are many thousands of records in Salesforce</a:t>
            </a:r>
          </a:p>
          <a:p>
            <a:pPr>
              <a:lnSpc>
                <a:spcPct val="100000"/>
              </a:lnSpc>
            </a:pPr>
            <a:r>
              <a:rPr lang="en-US" sz="2400" dirty="0" smtClean="0">
                <a:latin typeface="Segoe UI" panose="020B0502040204020203" pitchFamily="34" charset="0"/>
                <a:cs typeface="Segoe UI" panose="020B0502040204020203" pitchFamily="34" charset="0"/>
              </a:rPr>
              <a:t>It is crucial to understand how to display </a:t>
            </a:r>
            <a:r>
              <a:rPr lang="en-US" sz="2400" dirty="0">
                <a:latin typeface="Segoe UI" panose="020B0502040204020203" pitchFamily="34" charset="0"/>
                <a:cs typeface="Segoe UI" panose="020B0502040204020203" pitchFamily="34" charset="0"/>
              </a:rPr>
              <a:t>relevant activities </a:t>
            </a:r>
            <a:r>
              <a:rPr lang="en-US" sz="2400" dirty="0" smtClean="0">
                <a:latin typeface="Segoe UI" panose="020B0502040204020203" pitchFamily="34" charset="0"/>
                <a:cs typeface="Segoe UI" panose="020B0502040204020203" pitchFamily="34" charset="0"/>
              </a:rPr>
              <a:t>for a view or report</a:t>
            </a:r>
          </a:p>
          <a:p>
            <a:pPr>
              <a:lnSpc>
                <a:spcPct val="100000"/>
              </a:lnSpc>
            </a:pPr>
            <a:r>
              <a:rPr lang="en-US" sz="2400" dirty="0" smtClean="0">
                <a:latin typeface="Segoe UI" panose="020B0502040204020203" pitchFamily="34" charset="0"/>
                <a:cs typeface="Segoe UI" panose="020B0502040204020203" pitchFamily="34" charset="0"/>
              </a:rPr>
              <a:t>Think ahead of time about the types of things you wish to appear in the view or report (or calendar)</a:t>
            </a:r>
          </a:p>
          <a:p>
            <a:pPr>
              <a:lnSpc>
                <a:spcPct val="100000"/>
              </a:lnSpc>
            </a:pPr>
            <a:r>
              <a:rPr lang="en-US" sz="2400" dirty="0" smtClean="0">
                <a:latin typeface="Segoe UI" panose="020B0502040204020203" pitchFamily="34" charset="0"/>
                <a:cs typeface="Segoe UI" panose="020B0502040204020203" pitchFamily="34" charset="0"/>
              </a:rPr>
              <a:t>For instance (these can also be combined for more complex filters):</a:t>
            </a:r>
          </a:p>
          <a:p>
            <a:pPr lvl="1">
              <a:lnSpc>
                <a:spcPct val="100000"/>
              </a:lnSpc>
            </a:pPr>
            <a:r>
              <a:rPr lang="en-US" sz="2000" dirty="0" smtClean="0">
                <a:latin typeface="Segoe UI" panose="020B0502040204020203" pitchFamily="34" charset="0"/>
                <a:cs typeface="Segoe UI" panose="020B0502040204020203" pitchFamily="34" charset="0"/>
              </a:rPr>
              <a:t>All activities that a given department is responsible for</a:t>
            </a:r>
          </a:p>
          <a:p>
            <a:pPr lvl="1">
              <a:lnSpc>
                <a:spcPct val="100000"/>
              </a:lnSpc>
            </a:pPr>
            <a:r>
              <a:rPr lang="en-US" sz="2000" dirty="0" smtClean="0">
                <a:latin typeface="Segoe UI" panose="020B0502040204020203" pitchFamily="34" charset="0"/>
                <a:cs typeface="Segoe UI" panose="020B0502040204020203" pitchFamily="34" charset="0"/>
              </a:rPr>
              <a:t>All activities occurring in a particular location</a:t>
            </a:r>
          </a:p>
          <a:p>
            <a:pPr lvl="1">
              <a:lnSpc>
                <a:spcPct val="100000"/>
              </a:lnSpc>
            </a:pPr>
            <a:r>
              <a:rPr lang="en-US" sz="2000" dirty="0" smtClean="0">
                <a:latin typeface="Segoe UI" panose="020B0502040204020203" pitchFamily="34" charset="0"/>
                <a:cs typeface="Segoe UI" panose="020B0502040204020203" pitchFamily="34" charset="0"/>
              </a:rPr>
              <a:t>A date range for when </a:t>
            </a:r>
            <a:r>
              <a:rPr lang="en-US" sz="2000" dirty="0">
                <a:latin typeface="Segoe UI" panose="020B0502040204020203" pitchFamily="34" charset="0"/>
                <a:cs typeface="Segoe UI" panose="020B0502040204020203" pitchFamily="34" charset="0"/>
              </a:rPr>
              <a:t>activities </a:t>
            </a:r>
            <a:r>
              <a:rPr lang="en-US" sz="2000" dirty="0" smtClean="0">
                <a:latin typeface="Segoe UI" panose="020B0502040204020203" pitchFamily="34" charset="0"/>
                <a:cs typeface="Segoe UI" panose="020B0502040204020203" pitchFamily="34" charset="0"/>
              </a:rPr>
              <a:t>will be occurring</a:t>
            </a:r>
          </a:p>
          <a:p>
            <a:pPr lvl="1">
              <a:lnSpc>
                <a:spcPct val="100000"/>
              </a:lnSpc>
            </a:pPr>
            <a:r>
              <a:rPr lang="en-US" sz="2000" dirty="0" smtClean="0">
                <a:latin typeface="Segoe UI" panose="020B0502040204020203" pitchFamily="34" charset="0"/>
                <a:cs typeface="Segoe UI" panose="020B0502040204020203" pitchFamily="34" charset="0"/>
              </a:rPr>
              <a:t>Activities with dates that are confirmed</a:t>
            </a:r>
          </a:p>
          <a:p>
            <a:pPr lvl="1">
              <a:lnSpc>
                <a:spcPct val="100000"/>
              </a:lnSpc>
            </a:pPr>
            <a:r>
              <a:rPr lang="en-US" sz="2000" dirty="0" smtClean="0">
                <a:latin typeface="Segoe UI" panose="020B0502040204020203" pitchFamily="34" charset="0"/>
                <a:cs typeface="Segoe UI" panose="020B0502040204020203" pitchFamily="34" charset="0"/>
              </a:rPr>
              <a:t>Activities that will occur in-person</a:t>
            </a:r>
          </a:p>
          <a:p>
            <a:pPr lvl="1">
              <a:lnSpc>
                <a:spcPct val="100000"/>
              </a:lnSpc>
            </a:pPr>
            <a:r>
              <a:rPr lang="en-US" sz="2000" dirty="0" smtClean="0">
                <a:latin typeface="Segoe UI" panose="020B0502040204020203" pitchFamily="34" charset="0"/>
                <a:cs typeface="Segoe UI" panose="020B0502040204020203" pitchFamily="34" charset="0"/>
              </a:rPr>
              <a:t>Activities that are of a particular type such as workshops or webinars</a:t>
            </a:r>
          </a:p>
          <a:p>
            <a:pPr lvl="1">
              <a:lnSpc>
                <a:spcPct val="100000"/>
              </a:lnSpc>
            </a:pPr>
            <a:r>
              <a:rPr lang="en-US" sz="2000" dirty="0" smtClean="0">
                <a:latin typeface="Segoe UI" panose="020B0502040204020203" pitchFamily="34" charset="0"/>
                <a:cs typeface="Segoe UI" panose="020B0502040204020203" pitchFamily="34" charset="0"/>
              </a:rPr>
              <a:t>Activities with a particular instructor</a:t>
            </a:r>
          </a:p>
        </p:txBody>
      </p:sp>
    </p:spTree>
    <p:extLst>
      <p:ext uri="{BB962C8B-B14F-4D97-AF65-F5344CB8AC3E}">
        <p14:creationId xmlns:p14="http://schemas.microsoft.com/office/powerpoint/2010/main" val="3241882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Segoe UI" panose="020B0502040204020203" pitchFamily="34" charset="0"/>
                <a:cs typeface="Segoe UI" panose="020B0502040204020203" pitchFamily="34" charset="0"/>
              </a:rPr>
              <a:t>Filtering Operators</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a:xfrm>
            <a:off x="838200" y="1381125"/>
            <a:ext cx="10650415" cy="4791075"/>
          </a:xfrm>
        </p:spPr>
        <p:txBody>
          <a:bodyPr>
            <a:normAutofit fontScale="92500" lnSpcReduction="10000"/>
          </a:bodyPr>
          <a:lstStyle/>
          <a:p>
            <a:pPr>
              <a:lnSpc>
                <a:spcPct val="110000"/>
              </a:lnSpc>
            </a:pPr>
            <a:r>
              <a:rPr lang="en-US" sz="2400" dirty="0" smtClean="0">
                <a:latin typeface="Segoe UI" panose="020B0502040204020203" pitchFamily="34" charset="0"/>
                <a:cs typeface="Segoe UI" panose="020B0502040204020203" pitchFamily="34" charset="0"/>
              </a:rPr>
              <a:t>Filters can use many operators:</a:t>
            </a:r>
          </a:p>
          <a:p>
            <a:pPr lvl="1">
              <a:lnSpc>
                <a:spcPct val="110000"/>
              </a:lnSpc>
            </a:pPr>
            <a:r>
              <a:rPr lang="en-US" sz="2000" dirty="0" smtClean="0">
                <a:latin typeface="Segoe UI" panose="020B0502040204020203" pitchFamily="34" charset="0"/>
                <a:cs typeface="Segoe UI" panose="020B0502040204020203" pitchFamily="34" charset="0"/>
              </a:rPr>
              <a:t>Equals</a:t>
            </a:r>
          </a:p>
          <a:p>
            <a:pPr lvl="1">
              <a:lnSpc>
                <a:spcPct val="110000"/>
              </a:lnSpc>
            </a:pPr>
            <a:r>
              <a:rPr lang="en-US" sz="2000" dirty="0" smtClean="0">
                <a:latin typeface="Segoe UI" panose="020B0502040204020203" pitchFamily="34" charset="0"/>
                <a:cs typeface="Segoe UI" panose="020B0502040204020203" pitchFamily="34" charset="0"/>
              </a:rPr>
              <a:t>Not Equals</a:t>
            </a:r>
          </a:p>
          <a:p>
            <a:pPr lvl="1">
              <a:lnSpc>
                <a:spcPct val="110000"/>
              </a:lnSpc>
            </a:pPr>
            <a:r>
              <a:rPr lang="en-US" sz="2000" dirty="0" smtClean="0">
                <a:latin typeface="Segoe UI" panose="020B0502040204020203" pitchFamily="34" charset="0"/>
                <a:cs typeface="Segoe UI" panose="020B0502040204020203" pitchFamily="34" charset="0"/>
              </a:rPr>
              <a:t>Greater than</a:t>
            </a:r>
          </a:p>
          <a:p>
            <a:pPr lvl="1">
              <a:lnSpc>
                <a:spcPct val="110000"/>
              </a:lnSpc>
            </a:pPr>
            <a:r>
              <a:rPr lang="en-US" sz="2000" dirty="0" smtClean="0">
                <a:latin typeface="Segoe UI" panose="020B0502040204020203" pitchFamily="34" charset="0"/>
                <a:cs typeface="Segoe UI" panose="020B0502040204020203" pitchFamily="34" charset="0"/>
              </a:rPr>
              <a:t>Greater than or equal to</a:t>
            </a:r>
          </a:p>
          <a:p>
            <a:pPr lvl="1">
              <a:lnSpc>
                <a:spcPct val="110000"/>
              </a:lnSpc>
            </a:pPr>
            <a:r>
              <a:rPr lang="en-US" sz="2000" dirty="0" smtClean="0">
                <a:latin typeface="Segoe UI" panose="020B0502040204020203" pitchFamily="34" charset="0"/>
                <a:cs typeface="Segoe UI" panose="020B0502040204020203" pitchFamily="34" charset="0"/>
              </a:rPr>
              <a:t>Less than</a:t>
            </a:r>
          </a:p>
          <a:p>
            <a:pPr lvl="1">
              <a:lnSpc>
                <a:spcPct val="110000"/>
              </a:lnSpc>
            </a:pPr>
            <a:r>
              <a:rPr lang="en-US" sz="2000" dirty="0" smtClean="0">
                <a:latin typeface="Segoe UI" panose="020B0502040204020203" pitchFamily="34" charset="0"/>
                <a:cs typeface="Segoe UI" panose="020B0502040204020203" pitchFamily="34" charset="0"/>
              </a:rPr>
              <a:t>Less than or equal to</a:t>
            </a:r>
          </a:p>
          <a:p>
            <a:pPr lvl="1">
              <a:lnSpc>
                <a:spcPct val="110000"/>
              </a:lnSpc>
            </a:pPr>
            <a:r>
              <a:rPr lang="en-US" sz="2000" dirty="0" smtClean="0">
                <a:latin typeface="Segoe UI" panose="020B0502040204020203" pitchFamily="34" charset="0"/>
                <a:cs typeface="Segoe UI" panose="020B0502040204020203" pitchFamily="34" charset="0"/>
              </a:rPr>
              <a:t>Contains</a:t>
            </a:r>
          </a:p>
          <a:p>
            <a:pPr lvl="1">
              <a:lnSpc>
                <a:spcPct val="110000"/>
              </a:lnSpc>
            </a:pPr>
            <a:r>
              <a:rPr lang="en-US" sz="2000" dirty="0" smtClean="0">
                <a:latin typeface="Segoe UI" panose="020B0502040204020203" pitchFamily="34" charset="0"/>
                <a:cs typeface="Segoe UI" panose="020B0502040204020203" pitchFamily="34" charset="0"/>
              </a:rPr>
              <a:t>Does not contain</a:t>
            </a:r>
          </a:p>
          <a:p>
            <a:pPr lvl="1">
              <a:lnSpc>
                <a:spcPct val="110000"/>
              </a:lnSpc>
            </a:pPr>
            <a:r>
              <a:rPr lang="en-US" sz="2000" dirty="0" smtClean="0">
                <a:latin typeface="Segoe UI" panose="020B0502040204020203" pitchFamily="34" charset="0"/>
                <a:cs typeface="Segoe UI" panose="020B0502040204020203" pitchFamily="34" charset="0"/>
              </a:rPr>
              <a:t>Starts with</a:t>
            </a:r>
          </a:p>
          <a:p>
            <a:pPr>
              <a:lnSpc>
                <a:spcPct val="110000"/>
              </a:lnSpc>
            </a:pPr>
            <a:r>
              <a:rPr lang="en-US" sz="2400" dirty="0" smtClean="0">
                <a:latin typeface="Segoe UI" panose="020B0502040204020203" pitchFamily="34" charset="0"/>
                <a:cs typeface="Segoe UI" panose="020B0502040204020203" pitchFamily="34" charset="0"/>
              </a:rPr>
              <a:t>Often “Contains” is a better choice than “Equals”</a:t>
            </a:r>
          </a:p>
          <a:p>
            <a:pPr lvl="1">
              <a:lnSpc>
                <a:spcPct val="110000"/>
              </a:lnSpc>
            </a:pPr>
            <a:r>
              <a:rPr lang="en-US" sz="2000" dirty="0" smtClean="0">
                <a:latin typeface="Segoe UI" panose="020B0502040204020203" pitchFamily="34" charset="0"/>
                <a:cs typeface="Segoe UI" panose="020B0502040204020203" pitchFamily="34" charset="0"/>
              </a:rPr>
              <a:t>Example: “Department Contains Scheinman” will return any record that includes the text “Scheinman” regardless of whether “Institute” or other text is in the name</a:t>
            </a:r>
          </a:p>
          <a:p>
            <a:pPr lvl="1">
              <a:lnSpc>
                <a:spcPct val="100000"/>
              </a:lnSpc>
            </a:pP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1450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Segoe UI" panose="020B0502040204020203" pitchFamily="34" charset="0"/>
                <a:cs typeface="Segoe UI" panose="020B0502040204020203" pitchFamily="34" charset="0"/>
              </a:rPr>
              <a:t>Forms, Classes, and Opportunities in Salesforce</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p:txBody>
          <a:bodyPr>
            <a:normAutofit fontScale="92500" lnSpcReduction="10000"/>
          </a:bodyPr>
          <a:lstStyle/>
          <a:p>
            <a:pPr>
              <a:lnSpc>
                <a:spcPct val="110000"/>
              </a:lnSpc>
            </a:pPr>
            <a:r>
              <a:rPr lang="en-US" dirty="0" smtClean="0">
                <a:latin typeface="Segoe UI" panose="020B0502040204020203" pitchFamily="34" charset="0"/>
                <a:cs typeface="Segoe UI" panose="020B0502040204020203" pitchFamily="34" charset="0"/>
              </a:rPr>
              <a:t>If an Activity Form is for a class, it serves as a </a:t>
            </a:r>
            <a:r>
              <a:rPr lang="en-US" dirty="0">
                <a:latin typeface="Segoe UI" panose="020B0502040204020203" pitchFamily="34" charset="0"/>
                <a:cs typeface="Segoe UI" panose="020B0502040204020203" pitchFamily="34" charset="0"/>
              </a:rPr>
              <a:t>request to the registrar to create an Event/Class and </a:t>
            </a:r>
            <a:r>
              <a:rPr lang="en-US" dirty="0" smtClean="0">
                <a:latin typeface="Segoe UI" panose="020B0502040204020203" pitchFamily="34" charset="0"/>
                <a:cs typeface="Segoe UI" panose="020B0502040204020203" pitchFamily="34" charset="0"/>
              </a:rPr>
              <a:t>to support </a:t>
            </a:r>
            <a:r>
              <a:rPr lang="en-US" dirty="0">
                <a:latin typeface="Segoe UI" panose="020B0502040204020203" pitchFamily="34" charset="0"/>
                <a:cs typeface="Segoe UI" panose="020B0502040204020203" pitchFamily="34" charset="0"/>
              </a:rPr>
              <a:t>entities to prepare for supporting the class</a:t>
            </a:r>
          </a:p>
          <a:p>
            <a:pPr lvl="1">
              <a:lnSpc>
                <a:spcPct val="110000"/>
              </a:lnSpc>
            </a:pPr>
            <a:r>
              <a:rPr lang="en-US" dirty="0" smtClean="0">
                <a:latin typeface="Segoe UI" panose="020B0502040204020203" pitchFamily="34" charset="0"/>
                <a:cs typeface="Segoe UI" panose="020B0502040204020203" pitchFamily="34" charset="0"/>
              </a:rPr>
              <a:t>But the form is not actually the class that people register for</a:t>
            </a:r>
          </a:p>
          <a:p>
            <a:pPr lvl="1">
              <a:lnSpc>
                <a:spcPct val="110000"/>
              </a:lnSpc>
            </a:pPr>
            <a:r>
              <a:rPr lang="en-US" dirty="0" smtClean="0">
                <a:latin typeface="Segoe UI" panose="020B0502040204020203" pitchFamily="34" charset="0"/>
                <a:cs typeface="Segoe UI" panose="020B0502040204020203" pitchFamily="34" charset="0"/>
              </a:rPr>
              <a:t>Classes are in a different data table in Salesforce and are linked to forms if appropriate</a:t>
            </a:r>
          </a:p>
          <a:p>
            <a:pPr lvl="1">
              <a:lnSpc>
                <a:spcPct val="110000"/>
              </a:lnSpc>
            </a:pPr>
            <a:r>
              <a:rPr lang="en-US" dirty="0" smtClean="0">
                <a:latin typeface="Segoe UI" panose="020B0502040204020203" pitchFamily="34" charset="0"/>
                <a:cs typeface="Segoe UI" panose="020B0502040204020203" pitchFamily="34" charset="0"/>
              </a:rPr>
              <a:t>You can view but not edit class records</a:t>
            </a:r>
          </a:p>
          <a:p>
            <a:pPr>
              <a:lnSpc>
                <a:spcPct val="110000"/>
              </a:lnSpc>
            </a:pPr>
            <a:r>
              <a:rPr lang="en-US" dirty="0" smtClean="0">
                <a:latin typeface="Segoe UI" panose="020B0502040204020203" pitchFamily="34" charset="0"/>
                <a:cs typeface="Segoe UI" panose="020B0502040204020203" pitchFamily="34" charset="0"/>
              </a:rPr>
              <a:t>If an Activity Form is for an activity that requires an Opportunity, you can create the Opportunity with data automatically transferred from the form. </a:t>
            </a:r>
          </a:p>
          <a:p>
            <a:pPr lvl="1">
              <a:lnSpc>
                <a:spcPct val="110000"/>
              </a:lnSpc>
            </a:pPr>
            <a:r>
              <a:rPr lang="en-US" dirty="0" smtClean="0">
                <a:latin typeface="Segoe UI" panose="020B0502040204020203" pitchFamily="34" charset="0"/>
                <a:cs typeface="Segoe UI" panose="020B0502040204020203" pitchFamily="34" charset="0"/>
              </a:rPr>
              <a:t>That Opportunity will be linked to the form forever after.</a:t>
            </a:r>
          </a:p>
        </p:txBody>
      </p:sp>
    </p:spTree>
    <p:extLst>
      <p:ext uri="{BB962C8B-B14F-4D97-AF65-F5344CB8AC3E}">
        <p14:creationId xmlns:p14="http://schemas.microsoft.com/office/powerpoint/2010/main" val="61720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The Outreach Home Page</a:t>
            </a:r>
            <a:endParaRPr lang="en-US" b="1"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rotWithShape="1">
          <a:blip r:embed="rId3"/>
          <a:srcRect b="6772"/>
          <a:stretch/>
        </p:blipFill>
        <p:spPr>
          <a:xfrm>
            <a:off x="2091148" y="1094220"/>
            <a:ext cx="8020567" cy="366439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5" name="Rectangle 4"/>
          <p:cNvSpPr/>
          <p:nvPr/>
        </p:nvSpPr>
        <p:spPr>
          <a:xfrm>
            <a:off x="8754865" y="1541617"/>
            <a:ext cx="158315"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p>
        </p:txBody>
      </p:sp>
      <p:sp>
        <p:nvSpPr>
          <p:cNvPr id="6" name="Rectangle 5"/>
          <p:cNvSpPr/>
          <p:nvPr/>
        </p:nvSpPr>
        <p:spPr>
          <a:xfrm>
            <a:off x="1842574" y="2753967"/>
            <a:ext cx="164431"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p>
        </p:txBody>
      </p:sp>
      <p:cxnSp>
        <p:nvCxnSpPr>
          <p:cNvPr id="7" name="Straight Arrow Connector 6"/>
          <p:cNvCxnSpPr>
            <a:stCxn id="5" idx="2"/>
          </p:cNvCxnSpPr>
          <p:nvPr/>
        </p:nvCxnSpPr>
        <p:spPr>
          <a:xfrm>
            <a:off x="8834023" y="1829105"/>
            <a:ext cx="199192" cy="1837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3"/>
          </p:cNvCxnSpPr>
          <p:nvPr/>
        </p:nvCxnSpPr>
        <p:spPr>
          <a:xfrm>
            <a:off x="2007005" y="2897711"/>
            <a:ext cx="416600" cy="2774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18"/>
          <p:cNvSpPr>
            <a:spLocks noGrp="1"/>
          </p:cNvSpPr>
          <p:nvPr>
            <p:ph idx="1"/>
          </p:nvPr>
        </p:nvSpPr>
        <p:spPr>
          <a:xfrm>
            <a:off x="1100830" y="4902356"/>
            <a:ext cx="10252969" cy="1711443"/>
          </a:xfrm>
        </p:spPr>
        <p:txBody>
          <a:bodyPr>
            <a:normAutofit fontScale="55000" lnSpcReduction="20000"/>
          </a:bodyPr>
          <a:lstStyle/>
          <a:p>
            <a:pPr marL="514350" indent="-514350">
              <a:lnSpc>
                <a:spcPct val="110000"/>
              </a:lnSpc>
              <a:buFont typeface="+mj-lt"/>
              <a:buAutoNum type="arabicPeriod"/>
            </a:pPr>
            <a:r>
              <a:rPr lang="en-US" dirty="0" err="1" smtClean="0">
                <a:latin typeface="Segoe UI" panose="020B0502040204020203" pitchFamily="34" charset="0"/>
                <a:cs typeface="Segoe UI" panose="020B0502040204020203" pitchFamily="34" charset="0"/>
              </a:rPr>
              <a:t>Listview</a:t>
            </a:r>
            <a:r>
              <a:rPr lang="en-US" dirty="0" smtClean="0">
                <a:latin typeface="Segoe UI" panose="020B0502040204020203" pitchFamily="34" charset="0"/>
                <a:cs typeface="Segoe UI" panose="020B0502040204020203" pitchFamily="34" charset="0"/>
              </a:rPr>
              <a:t> selector</a:t>
            </a:r>
          </a:p>
          <a:p>
            <a:pPr marL="514350" indent="-514350">
              <a:lnSpc>
                <a:spcPct val="110000"/>
              </a:lnSpc>
              <a:buFont typeface="+mj-lt"/>
              <a:buAutoNum type="arabicPeriod"/>
            </a:pPr>
            <a:r>
              <a:rPr lang="en-US" dirty="0">
                <a:latin typeface="Segoe UI" panose="020B0502040204020203" pitchFamily="34" charset="0"/>
                <a:cs typeface="Segoe UI" panose="020B0502040204020203" pitchFamily="34" charset="0"/>
              </a:rPr>
              <a:t>The “New” button opens a blank form for you to fill out</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Up to 8 Activity Forms. Click headers to sort</a:t>
            </a:r>
          </a:p>
          <a:p>
            <a:pPr marL="514350" indent="-514350">
              <a:lnSpc>
                <a:spcPct val="110000"/>
              </a:lnSpc>
              <a:buFont typeface="+mj-lt"/>
              <a:buAutoNum type="arabicPeriod"/>
            </a:pPr>
            <a:r>
              <a:rPr lang="en-US" dirty="0" smtClean="0">
                <a:latin typeface="Segoe UI" panose="020B0502040204020203" pitchFamily="34" charset="0"/>
                <a:cs typeface="Segoe UI" panose="020B0502040204020203" pitchFamily="34" charset="0"/>
              </a:rPr>
              <a:t>Graphs. The first set is for the Activities form and the second set is for Open Enrollment (public) classes.</a:t>
            </a:r>
          </a:p>
          <a:p>
            <a:pPr marL="514350" indent="-514350">
              <a:lnSpc>
                <a:spcPct val="110000"/>
              </a:lnSpc>
              <a:buFont typeface="+mj-lt"/>
              <a:buAutoNum type="arabicPeriod"/>
            </a:pPr>
            <a:r>
              <a:rPr lang="en-US" dirty="0">
                <a:latin typeface="Segoe UI" panose="020B0502040204020203" pitchFamily="34" charset="0"/>
                <a:cs typeface="Segoe UI" panose="020B0502040204020203" pitchFamily="34" charset="0"/>
              </a:rPr>
              <a:t>Help </a:t>
            </a:r>
            <a:r>
              <a:rPr lang="en-US" dirty="0" smtClean="0">
                <a:latin typeface="Segoe UI" panose="020B0502040204020203" pitchFamily="34" charset="0"/>
                <a:cs typeface="Segoe UI" panose="020B0502040204020203" pitchFamily="34" charset="0"/>
              </a:rPr>
              <a:t>text, links to reports, and other information</a:t>
            </a:r>
            <a:endParaRPr lang="en-US" dirty="0">
              <a:latin typeface="Segoe UI" panose="020B0502040204020203" pitchFamily="34" charset="0"/>
              <a:cs typeface="Segoe UI" panose="020B0502040204020203" pitchFamily="34" charset="0"/>
            </a:endParaRPr>
          </a:p>
        </p:txBody>
      </p:sp>
      <p:sp>
        <p:nvSpPr>
          <p:cNvPr id="12" name="Rectangle 11"/>
          <p:cNvSpPr/>
          <p:nvPr/>
        </p:nvSpPr>
        <p:spPr>
          <a:xfrm>
            <a:off x="9302775" y="3577427"/>
            <a:ext cx="164431"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p>
        </p:txBody>
      </p:sp>
      <p:sp>
        <p:nvSpPr>
          <p:cNvPr id="14" name="Rectangle 13"/>
          <p:cNvSpPr/>
          <p:nvPr/>
        </p:nvSpPr>
        <p:spPr>
          <a:xfrm>
            <a:off x="4997747" y="3505089"/>
            <a:ext cx="164431"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p>
        </p:txBody>
      </p:sp>
      <p:sp>
        <p:nvSpPr>
          <p:cNvPr id="16" name="Rectangle 15"/>
          <p:cNvSpPr/>
          <p:nvPr/>
        </p:nvSpPr>
        <p:spPr>
          <a:xfrm>
            <a:off x="1860981" y="1659940"/>
            <a:ext cx="164431" cy="28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p>
        </p:txBody>
      </p:sp>
      <p:cxnSp>
        <p:nvCxnSpPr>
          <p:cNvPr id="17" name="Straight Arrow Connector 16"/>
          <p:cNvCxnSpPr>
            <a:stCxn id="16" idx="3"/>
          </p:cNvCxnSpPr>
          <p:nvPr/>
        </p:nvCxnSpPr>
        <p:spPr>
          <a:xfrm>
            <a:off x="2025412" y="1803684"/>
            <a:ext cx="416600" cy="2774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6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Form Organization</a:t>
            </a:r>
            <a:endParaRPr lang="en-US" b="1" dirty="0">
              <a:latin typeface="Segoe UI" panose="020B0502040204020203" pitchFamily="34" charset="0"/>
              <a:cs typeface="Segoe UI" panose="020B0502040204020203" pitchFamily="34" charset="0"/>
            </a:endParaRPr>
          </a:p>
        </p:txBody>
      </p:sp>
      <p:sp>
        <p:nvSpPr>
          <p:cNvPr id="19" name="Content Placeholder 18"/>
          <p:cNvSpPr>
            <a:spLocks noGrp="1"/>
          </p:cNvSpPr>
          <p:nvPr>
            <p:ph idx="1"/>
          </p:nvPr>
        </p:nvSpPr>
        <p:spPr/>
        <p:txBody>
          <a:bodyPr>
            <a:normAutofit/>
          </a:bodyPr>
          <a:lstStyle/>
          <a:p>
            <a:pPr>
              <a:lnSpc>
                <a:spcPct val="110000"/>
              </a:lnSpc>
            </a:pPr>
            <a:r>
              <a:rPr lang="en-US" dirty="0" smtClean="0">
                <a:latin typeface="Segoe UI" panose="020B0502040204020203" pitchFamily="34" charset="0"/>
                <a:cs typeface="Segoe UI" panose="020B0502040204020203" pitchFamily="34" charset="0"/>
              </a:rPr>
              <a:t>6 sections of the form are applicable to you:</a:t>
            </a:r>
          </a:p>
          <a:p>
            <a:pPr lvl="1">
              <a:lnSpc>
                <a:spcPct val="110000"/>
              </a:lnSpc>
            </a:pPr>
            <a:r>
              <a:rPr lang="en-US" dirty="0" smtClean="0">
                <a:latin typeface="Segoe UI" panose="020B0502040204020203" pitchFamily="34" charset="0"/>
                <a:cs typeface="Segoe UI" panose="020B0502040204020203" pitchFamily="34" charset="0"/>
              </a:rPr>
              <a:t>Program Overview</a:t>
            </a:r>
          </a:p>
          <a:p>
            <a:pPr lvl="1">
              <a:lnSpc>
                <a:spcPct val="110000"/>
              </a:lnSpc>
            </a:pPr>
            <a:r>
              <a:rPr lang="en-US" dirty="0" smtClean="0">
                <a:latin typeface="Segoe UI" panose="020B0502040204020203" pitchFamily="34" charset="0"/>
                <a:cs typeface="Segoe UI" panose="020B0502040204020203" pitchFamily="34" charset="0"/>
              </a:rPr>
              <a:t>Fiscal</a:t>
            </a:r>
          </a:p>
          <a:p>
            <a:pPr lvl="1">
              <a:lnSpc>
                <a:spcPct val="110000"/>
              </a:lnSpc>
            </a:pPr>
            <a:r>
              <a:rPr lang="en-US" dirty="0" smtClean="0">
                <a:latin typeface="Segoe UI" panose="020B0502040204020203" pitchFamily="34" charset="0"/>
                <a:cs typeface="Segoe UI" panose="020B0502040204020203" pitchFamily="34" charset="0"/>
              </a:rPr>
              <a:t>Location</a:t>
            </a:r>
          </a:p>
          <a:p>
            <a:pPr lvl="1">
              <a:lnSpc>
                <a:spcPct val="110000"/>
              </a:lnSpc>
            </a:pPr>
            <a:r>
              <a:rPr lang="en-US" dirty="0" smtClean="0">
                <a:latin typeface="Segoe UI" panose="020B0502040204020203" pitchFamily="34" charset="0"/>
                <a:cs typeface="Segoe UI" panose="020B0502040204020203" pitchFamily="34" charset="0"/>
              </a:rPr>
              <a:t>Scheduling</a:t>
            </a:r>
          </a:p>
          <a:p>
            <a:pPr lvl="1">
              <a:lnSpc>
                <a:spcPct val="110000"/>
              </a:lnSpc>
            </a:pPr>
            <a:r>
              <a:rPr lang="en-US" dirty="0" smtClean="0">
                <a:latin typeface="Segoe UI" panose="020B0502040204020203" pitchFamily="34" charset="0"/>
                <a:cs typeface="Segoe UI" panose="020B0502040204020203" pitchFamily="34" charset="0"/>
              </a:rPr>
              <a:t>Instruction Details and Marketing</a:t>
            </a:r>
          </a:p>
          <a:p>
            <a:pPr lvl="1">
              <a:lnSpc>
                <a:spcPct val="110000"/>
              </a:lnSpc>
            </a:pPr>
            <a:r>
              <a:rPr lang="en-US" dirty="0" smtClean="0">
                <a:latin typeface="Segoe UI" panose="020B0502040204020203" pitchFamily="34" charset="0"/>
                <a:cs typeface="Segoe UI" panose="020B0502040204020203" pitchFamily="34" charset="0"/>
              </a:rPr>
              <a:t>Support</a:t>
            </a:r>
          </a:p>
          <a:p>
            <a:pPr>
              <a:lnSpc>
                <a:spcPct val="110000"/>
              </a:lnSpc>
            </a:pPr>
            <a:r>
              <a:rPr lang="en-US" dirty="0" smtClean="0">
                <a:latin typeface="Segoe UI" panose="020B0502040204020203" pitchFamily="34" charset="0"/>
                <a:cs typeface="Segoe UI" panose="020B0502040204020203" pitchFamily="34" charset="0"/>
              </a:rPr>
              <a:t>The Form is dynamic, and not all fields will appear for every situation</a:t>
            </a:r>
          </a:p>
        </p:txBody>
      </p:sp>
    </p:spTree>
    <p:extLst>
      <p:ext uri="{BB962C8B-B14F-4D97-AF65-F5344CB8AC3E}">
        <p14:creationId xmlns:p14="http://schemas.microsoft.com/office/powerpoint/2010/main" val="527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UI" panose="020B0502040204020203" pitchFamily="34" charset="0"/>
                <a:cs typeface="Segoe UI" panose="020B0502040204020203" pitchFamily="34" charset="0"/>
              </a:rPr>
              <a:t>Create a New Activity Form</a:t>
            </a:r>
            <a:endParaRPr lang="en-US" b="1" dirty="0">
              <a:latin typeface="Segoe UI" panose="020B0502040204020203" pitchFamily="34" charset="0"/>
              <a:cs typeface="Segoe UI" panose="020B0502040204020203" pitchFamily="34" charset="0"/>
            </a:endParaRPr>
          </a:p>
        </p:txBody>
      </p:sp>
      <p:sp>
        <p:nvSpPr>
          <p:cNvPr id="9" name="Content Placeholder 18"/>
          <p:cNvSpPr>
            <a:spLocks noGrp="1"/>
          </p:cNvSpPr>
          <p:nvPr>
            <p:ph idx="1"/>
          </p:nvPr>
        </p:nvSpPr>
        <p:spPr>
          <a:xfrm>
            <a:off x="838200" y="1313895"/>
            <a:ext cx="10515600" cy="807868"/>
          </a:xfrm>
        </p:spPr>
        <p:txBody>
          <a:bodyPr>
            <a:normAutofit/>
          </a:bodyPr>
          <a:lstStyle/>
          <a:p>
            <a:pPr marL="0" indent="0">
              <a:lnSpc>
                <a:spcPct val="110000"/>
              </a:lnSpc>
              <a:buNone/>
            </a:pPr>
            <a:r>
              <a:rPr lang="en-US" dirty="0" smtClean="0">
                <a:latin typeface="Segoe UI" panose="020B0502040204020203" pitchFamily="34" charset="0"/>
                <a:cs typeface="Segoe UI" panose="020B0502040204020203" pitchFamily="34" charset="0"/>
              </a:rPr>
              <a:t>Click the “New” button to begin a new form</a:t>
            </a:r>
          </a:p>
        </p:txBody>
      </p:sp>
      <p:pic>
        <p:nvPicPr>
          <p:cNvPr id="3" name="Picture 2"/>
          <p:cNvPicPr>
            <a:picLocks noChangeAspect="1"/>
          </p:cNvPicPr>
          <p:nvPr/>
        </p:nvPicPr>
        <p:blipFill>
          <a:blip r:embed="rId3"/>
          <a:stretch>
            <a:fillRect/>
          </a:stretch>
        </p:blipFill>
        <p:spPr>
          <a:xfrm>
            <a:off x="731668" y="2121763"/>
            <a:ext cx="10918625" cy="3259291"/>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6" name="Oval 15"/>
          <p:cNvSpPr/>
          <p:nvPr/>
        </p:nvSpPr>
        <p:spPr>
          <a:xfrm>
            <a:off x="9756559" y="3640666"/>
            <a:ext cx="914400" cy="3454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7111014" y="1930883"/>
            <a:ext cx="2902998" cy="18205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332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9004</TotalTime>
  <Words>2964</Words>
  <Application>Microsoft Office PowerPoint</Application>
  <PresentationFormat>Widescreen</PresentationFormat>
  <Paragraphs>382</Paragraphs>
  <Slides>51</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Segoe UI</vt:lpstr>
      <vt:lpstr>Office Theme</vt:lpstr>
      <vt:lpstr>Using the Outreach Activities Coordination Form</vt:lpstr>
      <vt:lpstr>What We’ll Cover</vt:lpstr>
      <vt:lpstr>Add the Outreach Activities Tab</vt:lpstr>
      <vt:lpstr>Which Activities Go Into the Form?</vt:lpstr>
      <vt:lpstr>When do you fill out the form?</vt:lpstr>
      <vt:lpstr>Forms, Classes, and Opportunities in Salesforce</vt:lpstr>
      <vt:lpstr>The Outreach Home Page</vt:lpstr>
      <vt:lpstr>Form Organization</vt:lpstr>
      <vt:lpstr>Create a New Activity Form</vt:lpstr>
      <vt:lpstr>Filling Out the Form</vt:lpstr>
      <vt:lpstr>Open an Existing Form</vt:lpstr>
      <vt:lpstr>Creating Sessions</vt:lpstr>
      <vt:lpstr>Using the Create Sessions Button</vt:lpstr>
      <vt:lpstr>Sessions for Asynchronous Activities</vt:lpstr>
      <vt:lpstr>Creating an Opportunity from a Form</vt:lpstr>
      <vt:lpstr>Additional Fields for Opportunities</vt:lpstr>
      <vt:lpstr>Caveats Related to Opportunities</vt:lpstr>
      <vt:lpstr>Communicating with Chatter</vt:lpstr>
      <vt:lpstr>Start a New Thread</vt:lpstr>
      <vt:lpstr>Bring Someone Into a Conversation</vt:lpstr>
      <vt:lpstr>Bring a Support Group Into a Conversation</vt:lpstr>
      <vt:lpstr>Comment on an Existing Thread</vt:lpstr>
      <vt:lpstr>Chatter Commenting Example</vt:lpstr>
      <vt:lpstr>Chatter Commenting Example</vt:lpstr>
      <vt:lpstr>Too Many Email Notifications!</vt:lpstr>
      <vt:lpstr>Mute a Chatter Thread (slide 1)</vt:lpstr>
      <vt:lpstr>Mute a Chatter Thread (slide 2)</vt:lpstr>
      <vt:lpstr>Reports</vt:lpstr>
      <vt:lpstr>Reports</vt:lpstr>
      <vt:lpstr>Reports</vt:lpstr>
      <vt:lpstr>Viewing a Report</vt:lpstr>
      <vt:lpstr>Filtering 101</vt:lpstr>
      <vt:lpstr>Filtering Example</vt:lpstr>
      <vt:lpstr>The Calendar</vt:lpstr>
      <vt:lpstr>PowerPoint Presentation</vt:lpstr>
      <vt:lpstr>Questions and Further Training</vt:lpstr>
      <vt:lpstr>PowerPoint Presentation</vt:lpstr>
      <vt:lpstr>PowerPoint Presentation</vt:lpstr>
      <vt:lpstr>Opening the Calendar</vt:lpstr>
      <vt:lpstr>Calendar Essentials</vt:lpstr>
      <vt:lpstr>Too many events on one day?</vt:lpstr>
      <vt:lpstr>Week-based View</vt:lpstr>
      <vt:lpstr>Click Any Calendar Event for More Details</vt:lpstr>
      <vt:lpstr>Displaying the Right Information</vt:lpstr>
      <vt:lpstr>Selecting Calendars</vt:lpstr>
      <vt:lpstr>Create a New Calendar</vt:lpstr>
      <vt:lpstr>Configure a New Calendar</vt:lpstr>
      <vt:lpstr>Just FYI - Other Events on the Calendar</vt:lpstr>
      <vt:lpstr>Export to Outlook</vt:lpstr>
      <vt:lpstr>Filtering In-Depth</vt:lpstr>
      <vt:lpstr>Filtering Operators</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Elswit</dc:creator>
  <cp:lastModifiedBy>Dan Elswit</cp:lastModifiedBy>
  <cp:revision>206</cp:revision>
  <dcterms:created xsi:type="dcterms:W3CDTF">2019-10-24T12:04:21Z</dcterms:created>
  <dcterms:modified xsi:type="dcterms:W3CDTF">2022-01-19T12:47:39Z</dcterms:modified>
</cp:coreProperties>
</file>