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1" r:id="rId2"/>
    <p:sldId id="282" r:id="rId3"/>
    <p:sldId id="258" r:id="rId4"/>
    <p:sldId id="300" r:id="rId5"/>
    <p:sldId id="262" r:id="rId6"/>
    <p:sldId id="277" r:id="rId7"/>
    <p:sldId id="275" r:id="rId8"/>
    <p:sldId id="276" r:id="rId9"/>
    <p:sldId id="278" r:id="rId10"/>
    <p:sldId id="292" r:id="rId11"/>
    <p:sldId id="259" r:id="rId12"/>
    <p:sldId id="260" r:id="rId13"/>
    <p:sldId id="261" r:id="rId14"/>
    <p:sldId id="279" r:id="rId15"/>
    <p:sldId id="294" r:id="rId16"/>
    <p:sldId id="299" r:id="rId17"/>
    <p:sldId id="283" r:id="rId18"/>
    <p:sldId id="286" r:id="rId19"/>
    <p:sldId id="287" r:id="rId20"/>
    <p:sldId id="288" r:id="rId21"/>
    <p:sldId id="295" r:id="rId22"/>
    <p:sldId id="291" r:id="rId23"/>
    <p:sldId id="289" r:id="rId24"/>
    <p:sldId id="296" r:id="rId25"/>
    <p:sldId id="297" r:id="rId26"/>
    <p:sldId id="298" r:id="rId27"/>
    <p:sldId id="290" r:id="rId28"/>
    <p:sldId id="293" r:id="rId29"/>
    <p:sldId id="263"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669" autoAdjust="0"/>
    <p:restoredTop sz="94660"/>
  </p:normalViewPr>
  <p:slideViewPr>
    <p:cSldViewPr snapToGrid="0">
      <p:cViewPr varScale="1">
        <p:scale>
          <a:sx n="113" d="100"/>
          <a:sy n="113" d="100"/>
        </p:scale>
        <p:origin x="906"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18069DE-9089-4C70-91FB-2BBB4DF50F64}" type="datetimeFigureOut">
              <a:rPr lang="en-US" smtClean="0"/>
              <a:t>6/7/2022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9B90F7-6808-40A1-8448-66AD3E6B3C74}" type="slidenum">
              <a:rPr lang="en-US" smtClean="0"/>
              <a:t>‹#›</a:t>
            </a:fld>
            <a:endParaRPr lang="en-US"/>
          </a:p>
        </p:txBody>
      </p:sp>
      <p:pic>
        <p:nvPicPr>
          <p:cNvPr id="7" name="Picture 6"/>
          <p:cNvPicPr>
            <a:picLocks noChangeAspect="1"/>
          </p:cNvPicPr>
          <p:nvPr userDrawn="1"/>
        </p:nvPicPr>
        <p:blipFill>
          <a:blip r:embed="rId2"/>
          <a:stretch>
            <a:fillRect/>
          </a:stretch>
        </p:blipFill>
        <p:spPr>
          <a:xfrm>
            <a:off x="1" y="0"/>
            <a:ext cx="12192000" cy="771983"/>
          </a:xfrm>
          <a:prstGeom prst="rect">
            <a:avLst/>
          </a:prstGeom>
        </p:spPr>
      </p:pic>
    </p:spTree>
    <p:extLst>
      <p:ext uri="{BB962C8B-B14F-4D97-AF65-F5344CB8AC3E}">
        <p14:creationId xmlns:p14="http://schemas.microsoft.com/office/powerpoint/2010/main" val="345283247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8069DE-9089-4C70-91FB-2BBB4DF50F64}" type="datetimeFigureOut">
              <a:rPr lang="en-US" smtClean="0"/>
              <a:t>6/7/2022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9B90F7-6808-40A1-8448-66AD3E6B3C74}" type="slidenum">
              <a:rPr lang="en-US" smtClean="0"/>
              <a:t>‹#›</a:t>
            </a:fld>
            <a:endParaRPr lang="en-US"/>
          </a:p>
        </p:txBody>
      </p:sp>
    </p:spTree>
    <p:extLst>
      <p:ext uri="{BB962C8B-B14F-4D97-AF65-F5344CB8AC3E}">
        <p14:creationId xmlns:p14="http://schemas.microsoft.com/office/powerpoint/2010/main" val="11055096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8069DE-9089-4C70-91FB-2BBB4DF50F64}" type="datetimeFigureOut">
              <a:rPr lang="en-US" smtClean="0"/>
              <a:t>6/7/2022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9B90F7-6808-40A1-8448-66AD3E6B3C74}" type="slidenum">
              <a:rPr lang="en-US" smtClean="0"/>
              <a:t>‹#›</a:t>
            </a:fld>
            <a:endParaRPr lang="en-US"/>
          </a:p>
        </p:txBody>
      </p:sp>
    </p:spTree>
    <p:extLst>
      <p:ext uri="{BB962C8B-B14F-4D97-AF65-F5344CB8AC3E}">
        <p14:creationId xmlns:p14="http://schemas.microsoft.com/office/powerpoint/2010/main" val="269685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8069DE-9089-4C70-91FB-2BBB4DF50F64}" type="datetimeFigureOut">
              <a:rPr lang="en-US" smtClean="0"/>
              <a:t>6/7/2022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9B90F7-6808-40A1-8448-66AD3E6B3C74}" type="slidenum">
              <a:rPr lang="en-US" smtClean="0"/>
              <a:t>‹#›</a:t>
            </a:fld>
            <a:endParaRPr lang="en-US"/>
          </a:p>
        </p:txBody>
      </p:sp>
    </p:spTree>
    <p:extLst>
      <p:ext uri="{BB962C8B-B14F-4D97-AF65-F5344CB8AC3E}">
        <p14:creationId xmlns:p14="http://schemas.microsoft.com/office/powerpoint/2010/main" val="3286431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18069DE-9089-4C70-91FB-2BBB4DF50F64}" type="datetimeFigureOut">
              <a:rPr lang="en-US" smtClean="0"/>
              <a:t>6/7/2022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9B90F7-6808-40A1-8448-66AD3E6B3C74}" type="slidenum">
              <a:rPr lang="en-US" smtClean="0"/>
              <a:t>‹#›</a:t>
            </a:fld>
            <a:endParaRPr lang="en-US"/>
          </a:p>
        </p:txBody>
      </p:sp>
    </p:spTree>
    <p:extLst>
      <p:ext uri="{BB962C8B-B14F-4D97-AF65-F5344CB8AC3E}">
        <p14:creationId xmlns:p14="http://schemas.microsoft.com/office/powerpoint/2010/main" val="3301224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18069DE-9089-4C70-91FB-2BBB4DF50F64}" type="datetimeFigureOut">
              <a:rPr lang="en-US" smtClean="0"/>
              <a:t>6/7/2022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9B90F7-6808-40A1-8448-66AD3E6B3C74}" type="slidenum">
              <a:rPr lang="en-US" smtClean="0"/>
              <a:t>‹#›</a:t>
            </a:fld>
            <a:endParaRPr lang="en-US"/>
          </a:p>
        </p:txBody>
      </p:sp>
    </p:spTree>
    <p:extLst>
      <p:ext uri="{BB962C8B-B14F-4D97-AF65-F5344CB8AC3E}">
        <p14:creationId xmlns:p14="http://schemas.microsoft.com/office/powerpoint/2010/main" val="1091444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18069DE-9089-4C70-91FB-2BBB4DF50F64}" type="datetimeFigureOut">
              <a:rPr lang="en-US" smtClean="0"/>
              <a:t>6/7/2022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9B90F7-6808-40A1-8448-66AD3E6B3C74}" type="slidenum">
              <a:rPr lang="en-US" smtClean="0"/>
              <a:t>‹#›</a:t>
            </a:fld>
            <a:endParaRPr lang="en-US"/>
          </a:p>
        </p:txBody>
      </p:sp>
    </p:spTree>
    <p:extLst>
      <p:ext uri="{BB962C8B-B14F-4D97-AF65-F5344CB8AC3E}">
        <p14:creationId xmlns:p14="http://schemas.microsoft.com/office/powerpoint/2010/main" val="29853549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18069DE-9089-4C70-91FB-2BBB4DF50F64}" type="datetimeFigureOut">
              <a:rPr lang="en-US" smtClean="0"/>
              <a:t>6/7/2022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9B90F7-6808-40A1-8448-66AD3E6B3C74}" type="slidenum">
              <a:rPr lang="en-US" smtClean="0"/>
              <a:t>‹#›</a:t>
            </a:fld>
            <a:endParaRPr lang="en-US"/>
          </a:p>
        </p:txBody>
      </p:sp>
    </p:spTree>
    <p:extLst>
      <p:ext uri="{BB962C8B-B14F-4D97-AF65-F5344CB8AC3E}">
        <p14:creationId xmlns:p14="http://schemas.microsoft.com/office/powerpoint/2010/main" val="109649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8069DE-9089-4C70-91FB-2BBB4DF50F64}" type="datetimeFigureOut">
              <a:rPr lang="en-US" smtClean="0"/>
              <a:t>6/7/2022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9B90F7-6808-40A1-8448-66AD3E6B3C74}" type="slidenum">
              <a:rPr lang="en-US" smtClean="0"/>
              <a:t>‹#›</a:t>
            </a:fld>
            <a:endParaRPr lang="en-US"/>
          </a:p>
        </p:txBody>
      </p:sp>
    </p:spTree>
    <p:extLst>
      <p:ext uri="{BB962C8B-B14F-4D97-AF65-F5344CB8AC3E}">
        <p14:creationId xmlns:p14="http://schemas.microsoft.com/office/powerpoint/2010/main" val="10164957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18069DE-9089-4C70-91FB-2BBB4DF50F64}" type="datetimeFigureOut">
              <a:rPr lang="en-US" smtClean="0"/>
              <a:t>6/7/2022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9B90F7-6808-40A1-8448-66AD3E6B3C74}" type="slidenum">
              <a:rPr lang="en-US" smtClean="0"/>
              <a:t>‹#›</a:t>
            </a:fld>
            <a:endParaRPr lang="en-US"/>
          </a:p>
        </p:txBody>
      </p:sp>
    </p:spTree>
    <p:extLst>
      <p:ext uri="{BB962C8B-B14F-4D97-AF65-F5344CB8AC3E}">
        <p14:creationId xmlns:p14="http://schemas.microsoft.com/office/powerpoint/2010/main" val="4148163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18069DE-9089-4C70-91FB-2BBB4DF50F64}" type="datetimeFigureOut">
              <a:rPr lang="en-US" smtClean="0"/>
              <a:t>6/7/2022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9B90F7-6808-40A1-8448-66AD3E6B3C74}" type="slidenum">
              <a:rPr lang="en-US" smtClean="0"/>
              <a:t>‹#›</a:t>
            </a:fld>
            <a:endParaRPr lang="en-US"/>
          </a:p>
        </p:txBody>
      </p:sp>
    </p:spTree>
    <p:extLst>
      <p:ext uri="{BB962C8B-B14F-4D97-AF65-F5344CB8AC3E}">
        <p14:creationId xmlns:p14="http://schemas.microsoft.com/office/powerpoint/2010/main" val="21477774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8069DE-9089-4C70-91FB-2BBB4DF50F64}" type="datetimeFigureOut">
              <a:rPr lang="en-US" smtClean="0"/>
              <a:t>6/7/2022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B90F7-6808-40A1-8448-66AD3E6B3C74}" type="slidenum">
              <a:rPr lang="en-US" smtClean="0"/>
              <a:t>‹#›</a:t>
            </a:fld>
            <a:endParaRPr lang="en-US"/>
          </a:p>
        </p:txBody>
      </p:sp>
    </p:spTree>
    <p:extLst>
      <p:ext uri="{BB962C8B-B14F-4D97-AF65-F5344CB8AC3E}">
        <p14:creationId xmlns:p14="http://schemas.microsoft.com/office/powerpoint/2010/main" val="12538810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32688" y="1122362"/>
            <a:ext cx="10259568" cy="2782125"/>
          </a:xfrm>
        </p:spPr>
        <p:txBody>
          <a:bodyPr>
            <a:normAutofit/>
          </a:bodyPr>
          <a:lstStyle/>
          <a:p>
            <a:r>
              <a:rPr lang="en-US" sz="4800" b="1" dirty="0" smtClean="0">
                <a:latin typeface="Segoe UI" panose="020B0502040204020203" pitchFamily="34" charset="0"/>
                <a:cs typeface="Segoe UI" panose="020B0502040204020203" pitchFamily="34" charset="0"/>
              </a:rPr>
              <a:t>Using and Creating</a:t>
            </a:r>
            <a:br>
              <a:rPr lang="en-US" sz="4800" b="1" dirty="0" smtClean="0">
                <a:latin typeface="Segoe UI" panose="020B0502040204020203" pitchFamily="34" charset="0"/>
                <a:cs typeface="Segoe UI" panose="020B0502040204020203" pitchFamily="34" charset="0"/>
              </a:rPr>
            </a:br>
            <a:r>
              <a:rPr lang="en-US" sz="4800" b="1" dirty="0" smtClean="0">
                <a:latin typeface="Segoe UI" panose="020B0502040204020203" pitchFamily="34" charset="0"/>
                <a:cs typeface="Segoe UI" panose="020B0502040204020203" pitchFamily="34" charset="0"/>
              </a:rPr>
              <a:t>Salesforce Reports</a:t>
            </a:r>
            <a:endParaRPr lang="en-US" sz="4800" b="1"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182319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Segoe UI" panose="020B0502040204020203" pitchFamily="34" charset="0"/>
                <a:cs typeface="Segoe UI" panose="020B0502040204020203" pitchFamily="34" charset="0"/>
              </a:rPr>
              <a:t>Filtering Tips</a:t>
            </a:r>
            <a:endParaRPr lang="en-US" b="1" dirty="0">
              <a:latin typeface="Segoe UI" panose="020B0502040204020203" pitchFamily="34" charset="0"/>
              <a:cs typeface="Segoe UI" panose="020B0502040204020203" pitchFamily="34" charset="0"/>
            </a:endParaRPr>
          </a:p>
        </p:txBody>
      </p:sp>
      <p:sp>
        <p:nvSpPr>
          <p:cNvPr id="24" name="Content Placeholder 18"/>
          <p:cNvSpPr txBox="1">
            <a:spLocks/>
          </p:cNvSpPr>
          <p:nvPr/>
        </p:nvSpPr>
        <p:spPr>
          <a:xfrm>
            <a:off x="749423" y="1690687"/>
            <a:ext cx="10515600" cy="4869911"/>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lnSpc>
                <a:spcPct val="120000"/>
              </a:lnSpc>
              <a:buFont typeface="+mj-lt"/>
              <a:buAutoNum type="arabicPeriod"/>
            </a:pPr>
            <a:r>
              <a:rPr lang="en-US" dirty="0" smtClean="0">
                <a:latin typeface="Segoe UI" panose="020B0502040204020203" pitchFamily="34" charset="0"/>
                <a:cs typeface="Segoe UI" panose="020B0502040204020203" pitchFamily="34" charset="0"/>
              </a:rPr>
              <a:t>Have an Outreach Activity Form open in another tab or window so that you can see the available field names</a:t>
            </a:r>
          </a:p>
          <a:p>
            <a:pPr marL="514350" indent="-514350">
              <a:lnSpc>
                <a:spcPct val="120000"/>
              </a:lnSpc>
              <a:buFont typeface="+mj-lt"/>
              <a:buAutoNum type="arabicPeriod"/>
            </a:pPr>
            <a:r>
              <a:rPr lang="en-US" dirty="0" smtClean="0">
                <a:latin typeface="Segoe UI" panose="020B0502040204020203" pitchFamily="34" charset="0"/>
                <a:cs typeface="Segoe UI" panose="020B0502040204020203" pitchFamily="34" charset="0"/>
              </a:rPr>
              <a:t>For text fields, if there is any ambiguity, use “Contains” rather than “Equals”</a:t>
            </a:r>
          </a:p>
          <a:p>
            <a:pPr marL="514350" indent="-514350">
              <a:lnSpc>
                <a:spcPct val="120000"/>
              </a:lnSpc>
              <a:buFont typeface="+mj-lt"/>
              <a:buAutoNum type="arabicPeriod"/>
            </a:pPr>
            <a:r>
              <a:rPr lang="en-US" dirty="0" smtClean="0">
                <a:latin typeface="Segoe UI" panose="020B0502040204020203" pitchFamily="34" charset="0"/>
                <a:cs typeface="Segoe UI" panose="020B0502040204020203" pitchFamily="34" charset="0"/>
              </a:rPr>
              <a:t>Date ranges work as expected (Equal or greater than 9/1/2021 and less than or equal to 9/30/2021 yields all of September of 2021)</a:t>
            </a:r>
          </a:p>
          <a:p>
            <a:pPr marL="514350" indent="-514350">
              <a:lnSpc>
                <a:spcPct val="120000"/>
              </a:lnSpc>
              <a:buFont typeface="+mj-lt"/>
              <a:buAutoNum type="arabicPeriod"/>
            </a:pPr>
            <a:r>
              <a:rPr lang="en-US" dirty="0" smtClean="0">
                <a:latin typeface="Segoe UI" panose="020B0502040204020203" pitchFamily="34" charset="0"/>
                <a:cs typeface="Segoe UI" panose="020B0502040204020203" pitchFamily="34" charset="0"/>
              </a:rPr>
              <a:t>Use Ctrl-Click to select multiple picklist values</a:t>
            </a:r>
          </a:p>
          <a:p>
            <a:pPr marL="514350" indent="-514350">
              <a:lnSpc>
                <a:spcPct val="120000"/>
              </a:lnSpc>
              <a:buFont typeface="+mj-lt"/>
              <a:buAutoNum type="arabicPeriod"/>
            </a:pPr>
            <a:r>
              <a:rPr lang="en-US" dirty="0" smtClean="0">
                <a:latin typeface="Segoe UI" panose="020B0502040204020203" pitchFamily="34" charset="0"/>
                <a:cs typeface="Segoe UI" panose="020B0502040204020203" pitchFamily="34" charset="0"/>
              </a:rPr>
              <a:t>Use a comma to separate other types of multiple values</a:t>
            </a:r>
            <a:endParaRPr lang="en-US" dirty="0" smtClean="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0087363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Segoe UI" panose="020B0502040204020203" pitchFamily="34" charset="0"/>
                <a:cs typeface="Segoe UI" panose="020B0502040204020203" pitchFamily="34" charset="0"/>
              </a:rPr>
              <a:t>Finding Other </a:t>
            </a:r>
            <a:r>
              <a:rPr lang="en-US" b="1" dirty="0" smtClean="0">
                <a:latin typeface="Segoe UI" panose="020B0502040204020203" pitchFamily="34" charset="0"/>
                <a:cs typeface="Segoe UI" panose="020B0502040204020203" pitchFamily="34" charset="0"/>
              </a:rPr>
              <a:t>Reports</a:t>
            </a:r>
            <a:endParaRPr lang="en-US" b="1" dirty="0">
              <a:latin typeface="Segoe UI" panose="020B0502040204020203" pitchFamily="34" charset="0"/>
              <a:cs typeface="Segoe UI" panose="020B0502040204020203" pitchFamily="34" charset="0"/>
            </a:endParaRPr>
          </a:p>
        </p:txBody>
      </p:sp>
      <p:sp>
        <p:nvSpPr>
          <p:cNvPr id="7" name="Content Placeholder 6"/>
          <p:cNvSpPr>
            <a:spLocks noGrp="1"/>
          </p:cNvSpPr>
          <p:nvPr>
            <p:ph idx="1"/>
          </p:nvPr>
        </p:nvSpPr>
        <p:spPr>
          <a:xfrm>
            <a:off x="838200" y="1368447"/>
            <a:ext cx="10515600" cy="1153410"/>
          </a:xfrm>
        </p:spPr>
        <p:txBody>
          <a:bodyPr>
            <a:normAutofit lnSpcReduction="10000"/>
          </a:bodyPr>
          <a:lstStyle/>
          <a:p>
            <a:pPr marL="0" indent="0">
              <a:buNone/>
            </a:pPr>
            <a:r>
              <a:rPr lang="en-US" dirty="0" smtClean="0"/>
              <a:t>At the bottom of this list of reports are two links that go into the full reporting system where there are over 500 reports and a report generator</a:t>
            </a:r>
          </a:p>
          <a:p>
            <a:endParaRPr lang="en-US" dirty="0"/>
          </a:p>
        </p:txBody>
      </p:sp>
      <p:pic>
        <p:nvPicPr>
          <p:cNvPr id="8" name="Picture 7"/>
          <p:cNvPicPr>
            <a:picLocks noChangeAspect="1"/>
          </p:cNvPicPr>
          <p:nvPr/>
        </p:nvPicPr>
        <p:blipFill>
          <a:blip r:embed="rId2"/>
          <a:stretch>
            <a:fillRect/>
          </a:stretch>
        </p:blipFill>
        <p:spPr>
          <a:xfrm>
            <a:off x="3517314" y="2581730"/>
            <a:ext cx="5157371" cy="3505586"/>
          </a:xfrm>
          <a:prstGeom prst="rect">
            <a:avLst/>
          </a:prstGeom>
          <a:ln>
            <a:solidFill>
              <a:schemeClr val="bg1">
                <a:lumMod val="85000"/>
              </a:schemeClr>
            </a:solidFill>
          </a:ln>
          <a:effectLst>
            <a:outerShdw blurRad="50800" dist="38100" dir="2700000" algn="tl" rotWithShape="0">
              <a:prstClr val="black">
                <a:alpha val="40000"/>
              </a:prstClr>
            </a:outerShdw>
          </a:effectLst>
        </p:spPr>
      </p:pic>
      <p:sp>
        <p:nvSpPr>
          <p:cNvPr id="5" name="Rectangle 4"/>
          <p:cNvSpPr/>
          <p:nvPr/>
        </p:nvSpPr>
        <p:spPr>
          <a:xfrm>
            <a:off x="3076991" y="5230129"/>
            <a:ext cx="153202" cy="28748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1</a:t>
            </a:r>
            <a:endParaRPr lang="en-US" dirty="0"/>
          </a:p>
        </p:txBody>
      </p:sp>
      <p:cxnSp>
        <p:nvCxnSpPr>
          <p:cNvPr id="6" name="Straight Arrow Connector 5"/>
          <p:cNvCxnSpPr>
            <a:stCxn id="5" idx="3"/>
          </p:cNvCxnSpPr>
          <p:nvPr/>
        </p:nvCxnSpPr>
        <p:spPr>
          <a:xfrm>
            <a:off x="3230193" y="5373873"/>
            <a:ext cx="678419" cy="203125"/>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3060905" y="5883699"/>
            <a:ext cx="169288" cy="28748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2</a:t>
            </a:r>
            <a:endParaRPr lang="en-US" dirty="0"/>
          </a:p>
        </p:txBody>
      </p:sp>
      <p:cxnSp>
        <p:nvCxnSpPr>
          <p:cNvPr id="10" name="Straight Arrow Connector 9"/>
          <p:cNvCxnSpPr>
            <a:stCxn id="9" idx="3"/>
          </p:cNvCxnSpPr>
          <p:nvPr/>
        </p:nvCxnSpPr>
        <p:spPr>
          <a:xfrm flipV="1">
            <a:off x="3230193" y="5922109"/>
            <a:ext cx="678419" cy="10533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838200" y="3220773"/>
            <a:ext cx="2586318" cy="1631216"/>
          </a:xfrm>
          <a:prstGeom prst="rect">
            <a:avLst/>
          </a:prstGeom>
        </p:spPr>
        <p:txBody>
          <a:bodyPr wrap="square">
            <a:spAutoFit/>
          </a:bodyPr>
          <a:lstStyle/>
          <a:p>
            <a:pPr marL="342900" indent="-342900">
              <a:buFont typeface="+mj-lt"/>
              <a:buAutoNum type="arabicPeriod"/>
            </a:pPr>
            <a:r>
              <a:rPr lang="en-US" sz="2000" dirty="0"/>
              <a:t>All reports organized in </a:t>
            </a:r>
            <a:r>
              <a:rPr lang="en-US" sz="2000" dirty="0" smtClean="0"/>
              <a:t>folders</a:t>
            </a:r>
          </a:p>
          <a:p>
            <a:pPr marL="342900" indent="-342900">
              <a:buFont typeface="+mj-lt"/>
              <a:buAutoNum type="arabicPeriod"/>
            </a:pPr>
            <a:endParaRPr lang="en-US" sz="2000" dirty="0" smtClean="0"/>
          </a:p>
          <a:p>
            <a:pPr marL="342900" indent="-342900">
              <a:buFont typeface="+mj-lt"/>
              <a:buAutoNum type="arabicPeriod"/>
            </a:pPr>
            <a:r>
              <a:rPr lang="en-US" sz="2000" dirty="0" smtClean="0"/>
              <a:t>All reports as an alphabetical list</a:t>
            </a:r>
            <a:endParaRPr lang="en-US" sz="2000" dirty="0"/>
          </a:p>
        </p:txBody>
      </p:sp>
    </p:spTree>
    <p:extLst>
      <p:ext uri="{BB962C8B-B14F-4D97-AF65-F5344CB8AC3E}">
        <p14:creationId xmlns:p14="http://schemas.microsoft.com/office/powerpoint/2010/main" val="42444605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Segoe UI" panose="020B0502040204020203" pitchFamily="34" charset="0"/>
                <a:cs typeface="Segoe UI" panose="020B0502040204020203" pitchFamily="34" charset="0"/>
              </a:rPr>
              <a:t>Find Reports by Folder Organization</a:t>
            </a:r>
            <a:endParaRPr lang="en-US" b="1" dirty="0">
              <a:latin typeface="Segoe UI" panose="020B0502040204020203" pitchFamily="34" charset="0"/>
              <a:cs typeface="Segoe UI" panose="020B0502040204020203" pitchFamily="34" charset="0"/>
            </a:endParaRPr>
          </a:p>
        </p:txBody>
      </p:sp>
      <p:sp>
        <p:nvSpPr>
          <p:cNvPr id="4" name="Content Placeholder 3"/>
          <p:cNvSpPr>
            <a:spLocks noGrp="1"/>
          </p:cNvSpPr>
          <p:nvPr>
            <p:ph idx="1"/>
          </p:nvPr>
        </p:nvSpPr>
        <p:spPr>
          <a:xfrm>
            <a:off x="838200" y="1368447"/>
            <a:ext cx="10515600" cy="998235"/>
          </a:xfrm>
        </p:spPr>
        <p:txBody>
          <a:bodyPr/>
          <a:lstStyle/>
          <a:p>
            <a:r>
              <a:rPr lang="en-US" dirty="0" smtClean="0"/>
              <a:t>Your job role will determine what folders you see</a:t>
            </a:r>
          </a:p>
          <a:p>
            <a:r>
              <a:rPr lang="en-US" dirty="0" smtClean="0"/>
              <a:t>Commonly, people see the following folders:</a:t>
            </a:r>
          </a:p>
          <a:p>
            <a:endParaRPr lang="en-US" dirty="0"/>
          </a:p>
        </p:txBody>
      </p:sp>
      <p:pic>
        <p:nvPicPr>
          <p:cNvPr id="5" name="Picture 4"/>
          <p:cNvPicPr>
            <a:picLocks noChangeAspect="1"/>
          </p:cNvPicPr>
          <p:nvPr/>
        </p:nvPicPr>
        <p:blipFill>
          <a:blip r:embed="rId2"/>
          <a:stretch>
            <a:fillRect/>
          </a:stretch>
        </p:blipFill>
        <p:spPr>
          <a:xfrm>
            <a:off x="4630466" y="2810232"/>
            <a:ext cx="2931068" cy="2896449"/>
          </a:xfrm>
          <a:prstGeom prst="rect">
            <a:avLst/>
          </a:prstGeom>
          <a:ln>
            <a:solidFill>
              <a:schemeClr val="bg1">
                <a:lumMod val="85000"/>
              </a:schemeClr>
            </a:solidFill>
          </a:ln>
          <a:effectLst>
            <a:outerShdw blurRad="50800" dist="38100" dir="2700000" algn="tl" rotWithShape="0">
              <a:prstClr val="black">
                <a:alpha val="40000"/>
              </a:prstClr>
            </a:outerShdw>
          </a:effectLst>
        </p:spPr>
      </p:pic>
      <p:sp>
        <p:nvSpPr>
          <p:cNvPr id="13" name="Oval 12"/>
          <p:cNvSpPr/>
          <p:nvPr/>
        </p:nvSpPr>
        <p:spPr>
          <a:xfrm>
            <a:off x="4742526" y="4879397"/>
            <a:ext cx="2819008" cy="443831"/>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Arrow Connector 15"/>
          <p:cNvCxnSpPr/>
          <p:nvPr/>
        </p:nvCxnSpPr>
        <p:spPr>
          <a:xfrm flipH="1">
            <a:off x="7342094" y="4169221"/>
            <a:ext cx="1304562" cy="779297"/>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8018428" y="3522890"/>
            <a:ext cx="3093521" cy="646331"/>
          </a:xfrm>
          <a:prstGeom prst="rect">
            <a:avLst/>
          </a:prstGeom>
        </p:spPr>
        <p:txBody>
          <a:bodyPr wrap="square">
            <a:spAutoFit/>
          </a:bodyPr>
          <a:lstStyle/>
          <a:p>
            <a:r>
              <a:rPr lang="en-US" dirty="0" smtClean="0"/>
              <a:t>Click here to see all available Outreach Activities reports.</a:t>
            </a:r>
            <a:endParaRPr lang="en-US" dirty="0"/>
          </a:p>
        </p:txBody>
      </p:sp>
    </p:spTree>
    <p:extLst>
      <p:ext uri="{BB962C8B-B14F-4D97-AF65-F5344CB8AC3E}">
        <p14:creationId xmlns:p14="http://schemas.microsoft.com/office/powerpoint/2010/main" val="18803055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Segoe UI" panose="020B0502040204020203" pitchFamily="34" charset="0"/>
                <a:cs typeface="Segoe UI" panose="020B0502040204020203" pitchFamily="34" charset="0"/>
              </a:rPr>
              <a:t>Find Reports by Searching</a:t>
            </a:r>
            <a:endParaRPr lang="en-US" b="1" dirty="0">
              <a:latin typeface="Segoe UI" panose="020B0502040204020203" pitchFamily="34" charset="0"/>
              <a:cs typeface="Segoe UI" panose="020B0502040204020203" pitchFamily="34" charset="0"/>
            </a:endParaRPr>
          </a:p>
        </p:txBody>
      </p:sp>
      <p:pic>
        <p:nvPicPr>
          <p:cNvPr id="6" name="Content Placeholder 5"/>
          <p:cNvPicPr>
            <a:picLocks noGrp="1" noChangeAspect="1"/>
          </p:cNvPicPr>
          <p:nvPr>
            <p:ph idx="1"/>
          </p:nvPr>
        </p:nvPicPr>
        <p:blipFill>
          <a:blip r:embed="rId2"/>
          <a:stretch>
            <a:fillRect/>
          </a:stretch>
        </p:blipFill>
        <p:spPr>
          <a:xfrm>
            <a:off x="3585882" y="1862955"/>
            <a:ext cx="8059272" cy="3658111"/>
          </a:xfrm>
          <a:prstGeom prst="rect">
            <a:avLst/>
          </a:prstGeom>
          <a:ln>
            <a:solidFill>
              <a:schemeClr val="bg1">
                <a:lumMod val="85000"/>
              </a:schemeClr>
            </a:solidFill>
          </a:ln>
          <a:effectLst>
            <a:outerShdw blurRad="50800" dist="38100" dir="2700000" algn="tl" rotWithShape="0">
              <a:prstClr val="black">
                <a:alpha val="40000"/>
              </a:prstClr>
            </a:outerShdw>
          </a:effectLst>
        </p:spPr>
      </p:pic>
      <p:sp>
        <p:nvSpPr>
          <p:cNvPr id="7" name="TextBox 6"/>
          <p:cNvSpPr txBox="1"/>
          <p:nvPr/>
        </p:nvSpPr>
        <p:spPr>
          <a:xfrm>
            <a:off x="546846" y="2052918"/>
            <a:ext cx="2805953" cy="4401205"/>
          </a:xfrm>
          <a:prstGeom prst="rect">
            <a:avLst/>
          </a:prstGeom>
          <a:noFill/>
        </p:spPr>
        <p:txBody>
          <a:bodyPr wrap="square" rtlCol="0">
            <a:spAutoFit/>
          </a:bodyPr>
          <a:lstStyle/>
          <a:p>
            <a:pPr marL="342900" indent="-342900">
              <a:buFont typeface="Arial" panose="020B0604020202020204" pitchFamily="34" charset="0"/>
              <a:buChar char="•"/>
            </a:pPr>
            <a:r>
              <a:rPr lang="en-US" sz="2000" dirty="0" smtClean="0"/>
              <a:t>There are over 500 reports at present</a:t>
            </a:r>
          </a:p>
          <a:p>
            <a:pPr marL="342900" indent="-342900">
              <a:buFont typeface="Arial" panose="020B0604020202020204" pitchFamily="34" charset="0"/>
              <a:buChar char="•"/>
            </a:pPr>
            <a:endParaRPr lang="en-US" sz="2000" dirty="0" smtClean="0"/>
          </a:p>
          <a:p>
            <a:pPr marL="342900" indent="-342900">
              <a:buFont typeface="Arial" panose="020B0604020202020204" pitchFamily="34" charset="0"/>
              <a:buChar char="•"/>
            </a:pPr>
            <a:r>
              <a:rPr lang="en-US" sz="2000" dirty="0" smtClean="0"/>
              <a:t>To search all available reports:</a:t>
            </a:r>
          </a:p>
          <a:p>
            <a:endParaRPr lang="en-US" sz="2000" dirty="0" smtClean="0"/>
          </a:p>
          <a:p>
            <a:pPr marL="800100" lvl="1" indent="-342900">
              <a:buFont typeface="+mj-lt"/>
              <a:buAutoNum type="arabicPeriod"/>
            </a:pPr>
            <a:r>
              <a:rPr lang="en-US" sz="1600" dirty="0" smtClean="0"/>
              <a:t>Click “All Reports” in left column</a:t>
            </a:r>
            <a:endParaRPr lang="en-US" sz="1600" dirty="0"/>
          </a:p>
          <a:p>
            <a:pPr marL="800100" lvl="1" indent="-342900">
              <a:buFont typeface="+mj-lt"/>
              <a:buAutoNum type="arabicPeriod"/>
            </a:pPr>
            <a:r>
              <a:rPr lang="en-US" sz="1600" dirty="0" smtClean="0"/>
              <a:t>Use the search box to find reports</a:t>
            </a:r>
          </a:p>
          <a:p>
            <a:pPr marL="342900" indent="-342900">
              <a:buFont typeface="+mj-lt"/>
              <a:buAutoNum type="arabicPeriod"/>
            </a:pPr>
            <a:endParaRPr lang="en-US" sz="1600" dirty="0"/>
          </a:p>
          <a:p>
            <a:pPr marL="342900" indent="-342900">
              <a:buFont typeface="Arial" panose="020B0604020202020204" pitchFamily="34" charset="0"/>
              <a:buChar char="•"/>
            </a:pPr>
            <a:r>
              <a:rPr lang="en-US" sz="2000" dirty="0" smtClean="0"/>
              <a:t>Click on a report name to view it</a:t>
            </a:r>
          </a:p>
          <a:p>
            <a:pPr marL="342900" indent="-342900">
              <a:buFont typeface="Arial" panose="020B0604020202020204" pitchFamily="34" charset="0"/>
              <a:buChar char="•"/>
            </a:pPr>
            <a:endParaRPr lang="en-US" sz="2000" dirty="0"/>
          </a:p>
          <a:p>
            <a:endParaRPr lang="en-US" sz="2000" dirty="0"/>
          </a:p>
        </p:txBody>
      </p:sp>
      <p:sp>
        <p:nvSpPr>
          <p:cNvPr id="11" name="Oval 10"/>
          <p:cNvSpPr/>
          <p:nvPr/>
        </p:nvSpPr>
        <p:spPr>
          <a:xfrm>
            <a:off x="5175367" y="1965868"/>
            <a:ext cx="2819008" cy="443831"/>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Arrow Connector 11"/>
          <p:cNvCxnSpPr/>
          <p:nvPr/>
        </p:nvCxnSpPr>
        <p:spPr>
          <a:xfrm flipV="1">
            <a:off x="3164541" y="2321859"/>
            <a:ext cx="2010826" cy="977153"/>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570318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Segoe UI" panose="020B0502040204020203" pitchFamily="34" charset="0"/>
                <a:cs typeface="Segoe UI" panose="020B0502040204020203" pitchFamily="34" charset="0"/>
              </a:rPr>
              <a:t>Know the Objects (Tables)</a:t>
            </a:r>
            <a:endParaRPr lang="en-US" b="1" dirty="0">
              <a:latin typeface="Segoe UI" panose="020B0502040204020203" pitchFamily="34" charset="0"/>
              <a:cs typeface="Segoe UI" panose="020B0502040204020203" pitchFamily="34" charset="0"/>
            </a:endParaRPr>
          </a:p>
        </p:txBody>
      </p:sp>
      <p:sp>
        <p:nvSpPr>
          <p:cNvPr id="19" name="Content Placeholder 18"/>
          <p:cNvSpPr>
            <a:spLocks noGrp="1"/>
          </p:cNvSpPr>
          <p:nvPr>
            <p:ph idx="1"/>
          </p:nvPr>
        </p:nvSpPr>
        <p:spPr>
          <a:xfrm>
            <a:off x="838200" y="1381125"/>
            <a:ext cx="10650415" cy="4791075"/>
          </a:xfrm>
        </p:spPr>
        <p:txBody>
          <a:bodyPr>
            <a:normAutofit/>
          </a:bodyPr>
          <a:lstStyle/>
          <a:p>
            <a:pPr marL="0" indent="0">
              <a:lnSpc>
                <a:spcPct val="110000"/>
              </a:lnSpc>
              <a:buNone/>
            </a:pPr>
            <a:r>
              <a:rPr lang="en-US" sz="2400" dirty="0" smtClean="0">
                <a:latin typeface="Segoe UI" panose="020B0502040204020203" pitchFamily="34" charset="0"/>
                <a:cs typeface="Segoe UI" panose="020B0502040204020203" pitchFamily="34" charset="0"/>
              </a:rPr>
              <a:t>Remember that there are multiple objects that make up an Activity Form</a:t>
            </a:r>
          </a:p>
          <a:p>
            <a:pPr>
              <a:lnSpc>
                <a:spcPct val="110000"/>
              </a:lnSpc>
            </a:pPr>
            <a:r>
              <a:rPr lang="en-US" sz="2400" dirty="0" smtClean="0">
                <a:latin typeface="Segoe UI" panose="020B0502040204020203" pitchFamily="34" charset="0"/>
                <a:cs typeface="Segoe UI" panose="020B0502040204020203" pitchFamily="34" charset="0"/>
              </a:rPr>
              <a:t>Activity Form</a:t>
            </a:r>
          </a:p>
          <a:p>
            <a:pPr>
              <a:lnSpc>
                <a:spcPct val="110000"/>
              </a:lnSpc>
            </a:pPr>
            <a:r>
              <a:rPr lang="en-US" sz="2400" dirty="0" smtClean="0">
                <a:latin typeface="Segoe UI" panose="020B0502040204020203" pitchFamily="34" charset="0"/>
                <a:cs typeface="Segoe UI" panose="020B0502040204020203" pitchFamily="34" charset="0"/>
              </a:rPr>
              <a:t>Activity Sessions</a:t>
            </a:r>
          </a:p>
          <a:p>
            <a:pPr>
              <a:lnSpc>
                <a:spcPct val="110000"/>
              </a:lnSpc>
            </a:pPr>
            <a:r>
              <a:rPr lang="en-US" sz="2400" dirty="0" smtClean="0">
                <a:latin typeface="Segoe UI" panose="020B0502040204020203" pitchFamily="34" charset="0"/>
                <a:cs typeface="Segoe UI" panose="020B0502040204020203" pitchFamily="34" charset="0"/>
              </a:rPr>
              <a:t>Opportunity</a:t>
            </a:r>
          </a:p>
          <a:p>
            <a:pPr>
              <a:lnSpc>
                <a:spcPct val="110000"/>
              </a:lnSpc>
            </a:pPr>
            <a:r>
              <a:rPr lang="en-US" sz="2400" dirty="0" smtClean="0">
                <a:latin typeface="Segoe UI" panose="020B0502040204020203" pitchFamily="34" charset="0"/>
                <a:cs typeface="Segoe UI" panose="020B0502040204020203" pitchFamily="34" charset="0"/>
              </a:rPr>
              <a:t>Event/Class</a:t>
            </a:r>
          </a:p>
          <a:p>
            <a:pPr lvl="1">
              <a:lnSpc>
                <a:spcPct val="100000"/>
              </a:lnSpc>
            </a:pPr>
            <a:endParaRPr lang="en-US" sz="2000" dirty="0">
              <a:latin typeface="Segoe UI" panose="020B0502040204020203" pitchFamily="34" charset="0"/>
              <a:cs typeface="Segoe UI" panose="020B0502040204020203" pitchFamily="34" charset="0"/>
            </a:endParaRPr>
          </a:p>
        </p:txBody>
      </p:sp>
      <p:pic>
        <p:nvPicPr>
          <p:cNvPr id="4" name="Picture 3"/>
          <p:cNvPicPr>
            <a:picLocks noChangeAspect="1"/>
          </p:cNvPicPr>
          <p:nvPr/>
        </p:nvPicPr>
        <p:blipFill rotWithShape="1">
          <a:blip r:embed="rId2"/>
          <a:srcRect t="13202"/>
          <a:stretch/>
        </p:blipFill>
        <p:spPr>
          <a:xfrm>
            <a:off x="3867410" y="2168698"/>
            <a:ext cx="7486390" cy="4003502"/>
          </a:xfrm>
          <a:prstGeom prst="rect">
            <a:avLst/>
          </a:prstGeom>
          <a:ln>
            <a:solidFill>
              <a:schemeClr val="bg1">
                <a:lumMod val="75000"/>
              </a:schemeClr>
            </a:solidFill>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28252061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Segoe UI" panose="020B0502040204020203" pitchFamily="34" charset="0"/>
                <a:cs typeface="Segoe UI" panose="020B0502040204020203" pitchFamily="34" charset="0"/>
              </a:rPr>
              <a:t>Relationships Between Data</a:t>
            </a:r>
            <a:endParaRPr lang="en-US" b="1" dirty="0">
              <a:latin typeface="Segoe UI" panose="020B0502040204020203" pitchFamily="34" charset="0"/>
              <a:cs typeface="Segoe UI" panose="020B0502040204020203" pitchFamily="34" charset="0"/>
            </a:endParaRPr>
          </a:p>
        </p:txBody>
      </p:sp>
      <p:sp>
        <p:nvSpPr>
          <p:cNvPr id="19" name="Content Placeholder 18"/>
          <p:cNvSpPr>
            <a:spLocks noGrp="1"/>
          </p:cNvSpPr>
          <p:nvPr>
            <p:ph idx="1"/>
          </p:nvPr>
        </p:nvSpPr>
        <p:spPr>
          <a:xfrm>
            <a:off x="838200" y="1825625"/>
            <a:ext cx="11022106" cy="4351338"/>
          </a:xfrm>
        </p:spPr>
        <p:txBody>
          <a:bodyPr>
            <a:normAutofit/>
          </a:bodyPr>
          <a:lstStyle/>
          <a:p>
            <a:r>
              <a:rPr lang="en-US" b="1" dirty="0" smtClean="0">
                <a:latin typeface="Segoe UI" panose="020B0502040204020203" pitchFamily="34" charset="0"/>
                <a:cs typeface="Segoe UI" panose="020B0502040204020203" pitchFamily="34" charset="0"/>
              </a:rPr>
              <a:t>One record may have many related “child” records</a:t>
            </a:r>
            <a:endParaRPr lang="en-US" dirty="0" smtClean="0">
              <a:latin typeface="Segoe UI" panose="020B0502040204020203" pitchFamily="34" charset="0"/>
              <a:cs typeface="Segoe UI" panose="020B0502040204020203" pitchFamily="34" charset="0"/>
            </a:endParaRPr>
          </a:p>
          <a:p>
            <a:r>
              <a:rPr lang="en-US" dirty="0" smtClean="0">
                <a:latin typeface="Segoe UI" panose="020B0502040204020203" pitchFamily="34" charset="0"/>
                <a:cs typeface="Segoe UI" panose="020B0502040204020203" pitchFamily="34" charset="0"/>
              </a:rPr>
              <a:t>Activity Sessions work this way</a:t>
            </a:r>
          </a:p>
          <a:p>
            <a:pPr lvl="2"/>
            <a:r>
              <a:rPr lang="en-US" dirty="0" smtClean="0">
                <a:latin typeface="Segoe UI" panose="020B0502040204020203" pitchFamily="34" charset="0"/>
                <a:cs typeface="Segoe UI" panose="020B0502040204020203" pitchFamily="34" charset="0"/>
              </a:rPr>
              <a:t>Outreach Form “Intro to Climate Change”</a:t>
            </a:r>
          </a:p>
          <a:p>
            <a:pPr lvl="3"/>
            <a:r>
              <a:rPr lang="en-US" dirty="0" smtClean="0">
                <a:latin typeface="Segoe UI" panose="020B0502040204020203" pitchFamily="34" charset="0"/>
                <a:cs typeface="Segoe UI" panose="020B0502040204020203" pitchFamily="34" charset="0"/>
              </a:rPr>
              <a:t>Activity Session1 – 5/1/2022 9:00 am to 5/1/2022 4:00 pm</a:t>
            </a:r>
          </a:p>
          <a:p>
            <a:pPr lvl="3"/>
            <a:r>
              <a:rPr lang="en-US" dirty="0" smtClean="0">
                <a:latin typeface="Segoe UI" panose="020B0502040204020203" pitchFamily="34" charset="0"/>
                <a:cs typeface="Segoe UI" panose="020B0502040204020203" pitchFamily="34" charset="0"/>
              </a:rPr>
              <a:t>Activity Session2 – 5/2/2022 9:00 am to 5/2/2022 3:30 pm</a:t>
            </a:r>
          </a:p>
          <a:p>
            <a:r>
              <a:rPr lang="en-US" b="1" dirty="0" smtClean="0">
                <a:latin typeface="Segoe UI" panose="020B0502040204020203" pitchFamily="34" charset="0"/>
                <a:cs typeface="Segoe UI" panose="020B0502040204020203" pitchFamily="34" charset="0"/>
              </a:rPr>
              <a:t>One record has exactly one related record as a peer</a:t>
            </a:r>
          </a:p>
          <a:p>
            <a:r>
              <a:rPr lang="en-US" dirty="0" smtClean="0">
                <a:latin typeface="Segoe UI" panose="020B0502040204020203" pitchFamily="34" charset="0"/>
                <a:cs typeface="Segoe UI" panose="020B0502040204020203" pitchFamily="34" charset="0"/>
              </a:rPr>
              <a:t>Opportunities and </a:t>
            </a:r>
            <a:r>
              <a:rPr lang="en-US" dirty="0" err="1" smtClean="0">
                <a:latin typeface="Segoe UI" panose="020B0502040204020203" pitchFamily="34" charset="0"/>
                <a:cs typeface="Segoe UI" panose="020B0502040204020203" pitchFamily="34" charset="0"/>
              </a:rPr>
              <a:t>EventClasses</a:t>
            </a:r>
            <a:r>
              <a:rPr lang="en-US" dirty="0" smtClean="0">
                <a:latin typeface="Segoe UI" panose="020B0502040204020203" pitchFamily="34" charset="0"/>
                <a:cs typeface="Segoe UI" panose="020B0502040204020203" pitchFamily="34" charset="0"/>
              </a:rPr>
              <a:t> work this way</a:t>
            </a:r>
          </a:p>
          <a:p>
            <a:pPr lvl="2"/>
            <a:r>
              <a:rPr lang="en-US" dirty="0" smtClean="0">
                <a:latin typeface="Segoe UI" panose="020B0502040204020203" pitchFamily="34" charset="0"/>
                <a:cs typeface="Segoe UI" panose="020B0502040204020203" pitchFamily="34" charset="0"/>
              </a:rPr>
              <a:t>Activity Form “Intro to Climate Change” ----</a:t>
            </a:r>
            <a:r>
              <a:rPr lang="en-US" dirty="0" smtClean="0">
                <a:latin typeface="Segoe UI" panose="020B0502040204020203" pitchFamily="34" charset="0"/>
                <a:cs typeface="Segoe UI" panose="020B0502040204020203" pitchFamily="34" charset="0"/>
                <a:sym typeface="Wingdings" panose="05000000000000000000" pitchFamily="2" charset="2"/>
              </a:rPr>
              <a:t> Related Opportunity amount</a:t>
            </a:r>
          </a:p>
          <a:p>
            <a:pPr lvl="2"/>
            <a:r>
              <a:rPr lang="en-US" dirty="0" smtClean="0">
                <a:latin typeface="Segoe UI" panose="020B0502040204020203" pitchFamily="34" charset="0"/>
                <a:cs typeface="Segoe UI" panose="020B0502040204020203" pitchFamily="34" charset="0"/>
              </a:rPr>
              <a:t>Activity Form “Intro </a:t>
            </a:r>
            <a:r>
              <a:rPr lang="en-US" dirty="0">
                <a:latin typeface="Segoe UI" panose="020B0502040204020203" pitchFamily="34" charset="0"/>
                <a:cs typeface="Segoe UI" panose="020B0502040204020203" pitchFamily="34" charset="0"/>
              </a:rPr>
              <a:t>to Climate </a:t>
            </a:r>
            <a:r>
              <a:rPr lang="en-US" dirty="0" smtClean="0">
                <a:latin typeface="Segoe UI" panose="020B0502040204020203" pitchFamily="34" charset="0"/>
                <a:cs typeface="Segoe UI" panose="020B0502040204020203" pitchFamily="34" charset="0"/>
              </a:rPr>
              <a:t>Change” ----</a:t>
            </a:r>
            <a:r>
              <a:rPr lang="en-US" dirty="0">
                <a:latin typeface="Segoe UI" panose="020B0502040204020203" pitchFamily="34" charset="0"/>
                <a:cs typeface="Segoe UI" panose="020B0502040204020203" pitchFamily="34" charset="0"/>
                <a:sym typeface="Wingdings" panose="05000000000000000000" pitchFamily="2" charset="2"/>
              </a:rPr>
              <a:t> </a:t>
            </a:r>
            <a:r>
              <a:rPr lang="en-US" dirty="0" smtClean="0">
                <a:latin typeface="Segoe UI" panose="020B0502040204020203" pitchFamily="34" charset="0"/>
                <a:cs typeface="Segoe UI" panose="020B0502040204020203" pitchFamily="34" charset="0"/>
                <a:sym typeface="Wingdings" panose="05000000000000000000" pitchFamily="2" charset="2"/>
              </a:rPr>
              <a:t>Related </a:t>
            </a:r>
            <a:r>
              <a:rPr lang="en-US" dirty="0" err="1" smtClean="0">
                <a:latin typeface="Segoe UI" panose="020B0502040204020203" pitchFamily="34" charset="0"/>
                <a:cs typeface="Segoe UI" panose="020B0502040204020203" pitchFamily="34" charset="0"/>
                <a:sym typeface="Wingdings" panose="05000000000000000000" pitchFamily="2" charset="2"/>
              </a:rPr>
              <a:t>EventClass</a:t>
            </a:r>
            <a:r>
              <a:rPr lang="en-US" dirty="0" smtClean="0">
                <a:latin typeface="Segoe UI" panose="020B0502040204020203" pitchFamily="34" charset="0"/>
                <a:cs typeface="Segoe UI" panose="020B0502040204020203" pitchFamily="34" charset="0"/>
                <a:sym typeface="Wingdings" panose="05000000000000000000" pitchFamily="2" charset="2"/>
              </a:rPr>
              <a:t> participant count</a:t>
            </a:r>
            <a:endParaRPr lang="en-US" dirty="0" smtClean="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655244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Segoe UI" panose="020B0502040204020203" pitchFamily="34" charset="0"/>
                <a:cs typeface="Segoe UI" panose="020B0502040204020203" pitchFamily="34" charset="0"/>
              </a:rPr>
              <a:t>Creating </a:t>
            </a:r>
            <a:r>
              <a:rPr lang="en-US" b="1" dirty="0" smtClean="0">
                <a:latin typeface="Segoe UI" panose="020B0502040204020203" pitchFamily="34" charset="0"/>
                <a:cs typeface="Segoe UI" panose="020B0502040204020203" pitchFamily="34" charset="0"/>
              </a:rPr>
              <a:t>a Report Step-by-Step</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Select a “report type”</a:t>
            </a:r>
          </a:p>
          <a:p>
            <a:pPr marL="514350" indent="-514350">
              <a:buFont typeface="+mj-lt"/>
              <a:buAutoNum type="arabicPeriod"/>
            </a:pPr>
            <a:r>
              <a:rPr lang="en-US" dirty="0" smtClean="0"/>
              <a:t>Add fields you wish to appear in the report</a:t>
            </a:r>
          </a:p>
          <a:p>
            <a:pPr marL="514350" indent="-514350">
              <a:buFont typeface="+mj-lt"/>
              <a:buAutoNum type="arabicPeriod"/>
            </a:pPr>
            <a:r>
              <a:rPr lang="en-US" dirty="0" smtClean="0"/>
              <a:t>Reorder fields as needed</a:t>
            </a:r>
          </a:p>
          <a:p>
            <a:pPr marL="514350" indent="-514350">
              <a:buFont typeface="+mj-lt"/>
              <a:buAutoNum type="arabicPeriod"/>
            </a:pPr>
            <a:r>
              <a:rPr lang="en-US" dirty="0" smtClean="0"/>
              <a:t>Optionally add filtering</a:t>
            </a:r>
          </a:p>
          <a:p>
            <a:pPr marL="514350" indent="-514350">
              <a:buFont typeface="+mj-lt"/>
              <a:buAutoNum type="arabicPeriod"/>
            </a:pPr>
            <a:r>
              <a:rPr lang="en-US" dirty="0" smtClean="0"/>
              <a:t>Optionally add grouping</a:t>
            </a:r>
          </a:p>
          <a:p>
            <a:pPr marL="514350" indent="-514350">
              <a:buFont typeface="+mj-lt"/>
              <a:buAutoNum type="arabicPeriod"/>
            </a:pPr>
            <a:r>
              <a:rPr lang="en-US" dirty="0" smtClean="0"/>
              <a:t>Save</a:t>
            </a:r>
          </a:p>
          <a:p>
            <a:pPr marL="514350" indent="-514350">
              <a:buFont typeface="+mj-lt"/>
              <a:buAutoNum type="arabicPeriod"/>
            </a:pPr>
            <a:r>
              <a:rPr lang="en-US" dirty="0" smtClean="0"/>
              <a:t>Test</a:t>
            </a:r>
          </a:p>
          <a:p>
            <a:pPr marL="514350" indent="-514350">
              <a:buFont typeface="+mj-lt"/>
              <a:buAutoNum type="arabicPeriod"/>
            </a:pPr>
            <a:endParaRPr lang="en-US" dirty="0"/>
          </a:p>
        </p:txBody>
      </p:sp>
    </p:spTree>
    <p:extLst>
      <p:ext uri="{BB962C8B-B14F-4D97-AF65-F5344CB8AC3E}">
        <p14:creationId xmlns:p14="http://schemas.microsoft.com/office/powerpoint/2010/main" val="21726685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Segoe UI" panose="020B0502040204020203" pitchFamily="34" charset="0"/>
                <a:cs typeface="Segoe UI" panose="020B0502040204020203" pitchFamily="34" charset="0"/>
              </a:rPr>
              <a:t>Creating New Reports</a:t>
            </a:r>
            <a:endParaRPr lang="en-US" b="1" dirty="0">
              <a:latin typeface="Segoe UI" panose="020B0502040204020203" pitchFamily="34" charset="0"/>
              <a:cs typeface="Segoe UI" panose="020B0502040204020203" pitchFamily="34" charset="0"/>
            </a:endParaRPr>
          </a:p>
        </p:txBody>
      </p:sp>
      <p:pic>
        <p:nvPicPr>
          <p:cNvPr id="3" name="Content Placeholder 2"/>
          <p:cNvPicPr>
            <a:picLocks noGrp="1" noChangeAspect="1"/>
          </p:cNvPicPr>
          <p:nvPr>
            <p:ph idx="1"/>
          </p:nvPr>
        </p:nvPicPr>
        <p:blipFill>
          <a:blip r:embed="rId2"/>
          <a:stretch>
            <a:fillRect/>
          </a:stretch>
        </p:blipFill>
        <p:spPr>
          <a:xfrm>
            <a:off x="1009135" y="2315090"/>
            <a:ext cx="10155067" cy="3762900"/>
          </a:xfrm>
          <a:prstGeom prst="rect">
            <a:avLst/>
          </a:prstGeom>
          <a:ln>
            <a:solidFill>
              <a:schemeClr val="bg1">
                <a:lumMod val="75000"/>
              </a:schemeClr>
            </a:solidFill>
          </a:ln>
          <a:effectLst>
            <a:outerShdw blurRad="50800" dist="38100" dir="2700000" algn="tl" rotWithShape="0">
              <a:prstClr val="black">
                <a:alpha val="40000"/>
              </a:prstClr>
            </a:outerShdw>
          </a:effectLst>
        </p:spPr>
      </p:pic>
      <p:sp>
        <p:nvSpPr>
          <p:cNvPr id="5" name="Oval 4"/>
          <p:cNvSpPr/>
          <p:nvPr/>
        </p:nvSpPr>
        <p:spPr>
          <a:xfrm>
            <a:off x="6236344" y="3516662"/>
            <a:ext cx="1116178" cy="453061"/>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p:cNvCxnSpPr/>
          <p:nvPr/>
        </p:nvCxnSpPr>
        <p:spPr>
          <a:xfrm flipV="1">
            <a:off x="5225142" y="3849670"/>
            <a:ext cx="1011202" cy="218477"/>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009134" y="1623527"/>
            <a:ext cx="10155068" cy="400110"/>
          </a:xfrm>
          <a:prstGeom prst="rect">
            <a:avLst/>
          </a:prstGeom>
          <a:noFill/>
        </p:spPr>
        <p:txBody>
          <a:bodyPr wrap="square" rtlCol="0">
            <a:spAutoFit/>
          </a:bodyPr>
          <a:lstStyle/>
          <a:p>
            <a:r>
              <a:rPr lang="en-US" sz="2000" dirty="0" smtClean="0"/>
              <a:t>To start creating a new report, click the “Reports” tab, then click the “New Report” button:</a:t>
            </a:r>
            <a:endParaRPr lang="en-US" sz="2000" dirty="0"/>
          </a:p>
        </p:txBody>
      </p:sp>
    </p:spTree>
    <p:extLst>
      <p:ext uri="{BB962C8B-B14F-4D97-AF65-F5344CB8AC3E}">
        <p14:creationId xmlns:p14="http://schemas.microsoft.com/office/powerpoint/2010/main" val="41078518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Segoe UI" panose="020B0502040204020203" pitchFamily="34" charset="0"/>
                <a:cs typeface="Segoe UI" panose="020B0502040204020203" pitchFamily="34" charset="0"/>
              </a:rPr>
              <a:t>Report Types</a:t>
            </a:r>
            <a:endParaRPr lang="en-US" b="1" dirty="0">
              <a:latin typeface="Segoe UI" panose="020B0502040204020203" pitchFamily="34" charset="0"/>
              <a:cs typeface="Segoe UI" panose="020B0502040204020203" pitchFamily="34" charset="0"/>
            </a:endParaRPr>
          </a:p>
        </p:txBody>
      </p:sp>
      <p:sp>
        <p:nvSpPr>
          <p:cNvPr id="19" name="Content Placeholder 18"/>
          <p:cNvSpPr>
            <a:spLocks noGrp="1"/>
          </p:cNvSpPr>
          <p:nvPr>
            <p:ph idx="1"/>
          </p:nvPr>
        </p:nvSpPr>
        <p:spPr>
          <a:xfrm>
            <a:off x="838200" y="1586204"/>
            <a:ext cx="10515600" cy="4870579"/>
          </a:xfrm>
        </p:spPr>
        <p:txBody>
          <a:bodyPr>
            <a:normAutofit/>
          </a:bodyPr>
          <a:lstStyle/>
          <a:p>
            <a:r>
              <a:rPr lang="en-US" dirty="0" smtClean="0">
                <a:latin typeface="Segoe UI" panose="020B0502040204020203" pitchFamily="34" charset="0"/>
                <a:cs typeface="Segoe UI" panose="020B0502040204020203" pitchFamily="34" charset="0"/>
              </a:rPr>
              <a:t>Report types are created by system administrators</a:t>
            </a:r>
          </a:p>
          <a:p>
            <a:r>
              <a:rPr lang="en-US" dirty="0" smtClean="0">
                <a:latin typeface="Segoe UI" panose="020B0502040204020203" pitchFamily="34" charset="0"/>
                <a:cs typeface="Segoe UI" panose="020B0502040204020203" pitchFamily="34" charset="0"/>
              </a:rPr>
              <a:t>Report types define relationships between related tables of data</a:t>
            </a:r>
          </a:p>
          <a:p>
            <a:r>
              <a:rPr lang="en-US" dirty="0" smtClean="0">
                <a:latin typeface="Segoe UI" panose="020B0502040204020203" pitchFamily="34" charset="0"/>
                <a:cs typeface="Segoe UI" panose="020B0502040204020203" pitchFamily="34" charset="0"/>
              </a:rPr>
              <a:t>Nomenclature: “with or without”: includes records regardless of whether they have related records</a:t>
            </a:r>
          </a:p>
          <a:p>
            <a:r>
              <a:rPr lang="en-US" dirty="0" smtClean="0">
                <a:latin typeface="Segoe UI" panose="020B0502040204020203" pitchFamily="34" charset="0"/>
                <a:cs typeface="Segoe UI" panose="020B0502040204020203" pitchFamily="34" charset="0"/>
              </a:rPr>
              <a:t>You will mainly be concerned with 4 report types </a:t>
            </a:r>
          </a:p>
          <a:p>
            <a:pPr lvl="1"/>
            <a:r>
              <a:rPr lang="en-US" dirty="0" smtClean="0">
                <a:latin typeface="Segoe UI" panose="020B0502040204020203" pitchFamily="34" charset="0"/>
                <a:cs typeface="Segoe UI" panose="020B0502040204020203" pitchFamily="34" charset="0"/>
              </a:rPr>
              <a:t>Outreach Activities</a:t>
            </a:r>
          </a:p>
          <a:p>
            <a:pPr lvl="1"/>
            <a:r>
              <a:rPr lang="en-US" dirty="0" smtClean="0">
                <a:latin typeface="Segoe UI" panose="020B0502040204020203" pitchFamily="34" charset="0"/>
                <a:cs typeface="Segoe UI" panose="020B0502040204020203" pitchFamily="34" charset="0"/>
              </a:rPr>
              <a:t>Outreach Activities with or without Sessions</a:t>
            </a:r>
          </a:p>
          <a:p>
            <a:pPr lvl="1"/>
            <a:r>
              <a:rPr lang="en-US" dirty="0">
                <a:latin typeface="Segoe UI" panose="020B0502040204020203" pitchFamily="34" charset="0"/>
                <a:cs typeface="Segoe UI" panose="020B0502040204020203" pitchFamily="34" charset="0"/>
              </a:rPr>
              <a:t>Outreach Activities </a:t>
            </a:r>
            <a:r>
              <a:rPr lang="en-US" dirty="0" smtClean="0">
                <a:latin typeface="Segoe UI" panose="020B0502040204020203" pitchFamily="34" charset="0"/>
                <a:cs typeface="Segoe UI" panose="020B0502040204020203" pitchFamily="34" charset="0"/>
              </a:rPr>
              <a:t>with or without Opportunities</a:t>
            </a:r>
            <a:endParaRPr lang="en-US" dirty="0"/>
          </a:p>
          <a:p>
            <a:pPr lvl="1"/>
            <a:r>
              <a:rPr lang="en-US" dirty="0" smtClean="0">
                <a:latin typeface="Segoe UI" panose="020B0502040204020203" pitchFamily="34" charset="0"/>
                <a:cs typeface="Segoe UI" panose="020B0502040204020203" pitchFamily="34" charset="0"/>
              </a:rPr>
              <a:t>Outreach Activities with or without </a:t>
            </a:r>
            <a:r>
              <a:rPr lang="en-US" dirty="0" err="1" smtClean="0">
                <a:latin typeface="Segoe UI" panose="020B0502040204020203" pitchFamily="34" charset="0"/>
                <a:cs typeface="Segoe UI" panose="020B0502040204020203" pitchFamily="34" charset="0"/>
              </a:rPr>
              <a:t>EventClasses</a:t>
            </a:r>
            <a:endParaRPr lang="en-US" dirty="0" smtClean="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216628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a:srcRect r="1451"/>
          <a:stretch/>
        </p:blipFill>
        <p:spPr>
          <a:xfrm>
            <a:off x="6337316" y="1477451"/>
            <a:ext cx="4344034" cy="5084198"/>
          </a:xfrm>
          <a:prstGeom prst="rect">
            <a:avLst/>
          </a:prstGeom>
          <a:ln>
            <a:solidFill>
              <a:schemeClr val="bg1">
                <a:lumMod val="75000"/>
              </a:schemeClr>
            </a:solidFill>
          </a:ln>
          <a:effectLst>
            <a:outerShdw blurRad="50800" dist="38100" dir="2700000" algn="tl" rotWithShape="0">
              <a:prstClr val="black">
                <a:alpha val="40000"/>
              </a:prstClr>
            </a:outerShdw>
          </a:effectLst>
        </p:spPr>
      </p:pic>
      <p:sp>
        <p:nvSpPr>
          <p:cNvPr id="2" name="Title 1"/>
          <p:cNvSpPr>
            <a:spLocks noGrp="1"/>
          </p:cNvSpPr>
          <p:nvPr>
            <p:ph type="title"/>
          </p:nvPr>
        </p:nvSpPr>
        <p:spPr/>
        <p:txBody>
          <a:bodyPr/>
          <a:lstStyle/>
          <a:p>
            <a:r>
              <a:rPr lang="en-US" b="1" dirty="0" smtClean="0">
                <a:latin typeface="Segoe UI" panose="020B0502040204020203" pitchFamily="34" charset="0"/>
                <a:cs typeface="Segoe UI" panose="020B0502040204020203" pitchFamily="34" charset="0"/>
              </a:rPr>
              <a:t>Choose a Report Type</a:t>
            </a:r>
            <a:endParaRPr lang="en-US" b="1" dirty="0">
              <a:latin typeface="Segoe UI" panose="020B0502040204020203" pitchFamily="34" charset="0"/>
              <a:cs typeface="Segoe UI" panose="020B0502040204020203" pitchFamily="34" charset="0"/>
            </a:endParaRPr>
          </a:p>
        </p:txBody>
      </p:sp>
      <p:sp>
        <p:nvSpPr>
          <p:cNvPr id="19" name="Content Placeholder 18"/>
          <p:cNvSpPr>
            <a:spLocks noGrp="1"/>
          </p:cNvSpPr>
          <p:nvPr>
            <p:ph idx="1"/>
          </p:nvPr>
        </p:nvSpPr>
        <p:spPr>
          <a:xfrm>
            <a:off x="838200" y="2505075"/>
            <a:ext cx="3933825" cy="3028950"/>
          </a:xfrm>
        </p:spPr>
        <p:txBody>
          <a:bodyPr>
            <a:normAutofit/>
          </a:bodyPr>
          <a:lstStyle/>
          <a:p>
            <a:pPr>
              <a:lnSpc>
                <a:spcPct val="100000"/>
              </a:lnSpc>
            </a:pPr>
            <a:r>
              <a:rPr lang="en-US" sz="2000" dirty="0" smtClean="0">
                <a:latin typeface="Segoe UI" panose="020B0502040204020203" pitchFamily="34" charset="0"/>
                <a:cs typeface="Segoe UI" panose="020B0502040204020203" pitchFamily="34" charset="0"/>
              </a:rPr>
              <a:t>On the Report Type screen, type “outreach” in the search bar at the top to filter</a:t>
            </a:r>
          </a:p>
          <a:p>
            <a:pPr>
              <a:lnSpc>
                <a:spcPct val="100000"/>
              </a:lnSpc>
            </a:pPr>
            <a:r>
              <a:rPr lang="en-US" sz="2000" dirty="0" smtClean="0">
                <a:latin typeface="Segoe UI" panose="020B0502040204020203" pitchFamily="34" charset="0"/>
                <a:cs typeface="Segoe UI" panose="020B0502040204020203" pitchFamily="34" charset="0"/>
              </a:rPr>
              <a:t>Choose the desired report type</a:t>
            </a:r>
          </a:p>
          <a:p>
            <a:pPr>
              <a:lnSpc>
                <a:spcPct val="100000"/>
              </a:lnSpc>
            </a:pPr>
            <a:r>
              <a:rPr lang="en-US" sz="2000" dirty="0" smtClean="0">
                <a:latin typeface="Segoe UI" panose="020B0502040204020203" pitchFamily="34" charset="0"/>
                <a:cs typeface="Segoe UI" panose="020B0502040204020203" pitchFamily="34" charset="0"/>
              </a:rPr>
              <a:t>Click Continue</a:t>
            </a:r>
            <a:endParaRPr lang="en-US" dirty="0" smtClean="0"/>
          </a:p>
          <a:p>
            <a:endParaRPr lang="en-US" dirty="0"/>
          </a:p>
        </p:txBody>
      </p:sp>
      <p:sp>
        <p:nvSpPr>
          <p:cNvPr id="7" name="Oval 6"/>
          <p:cNvSpPr/>
          <p:nvPr/>
        </p:nvSpPr>
        <p:spPr>
          <a:xfrm>
            <a:off x="6096000" y="5831632"/>
            <a:ext cx="3054980" cy="367605"/>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9750490" y="6199237"/>
            <a:ext cx="1172176" cy="434827"/>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189924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Segoe UI" panose="020B0502040204020203" pitchFamily="34" charset="0"/>
                <a:cs typeface="Segoe UI" panose="020B0502040204020203" pitchFamily="34" charset="0"/>
              </a:rPr>
              <a:t>Reports Compared to List Views</a:t>
            </a:r>
            <a:endParaRPr lang="en-US" sz="4000" b="1" dirty="0">
              <a:latin typeface="Segoe UI" panose="020B0502040204020203" pitchFamily="34" charset="0"/>
              <a:cs typeface="Segoe UI" panose="020B0502040204020203" pitchFamily="34" charset="0"/>
            </a:endParaRPr>
          </a:p>
        </p:txBody>
      </p:sp>
      <p:sp>
        <p:nvSpPr>
          <p:cNvPr id="5" name="Content Placeholder 4"/>
          <p:cNvSpPr>
            <a:spLocks noGrp="1"/>
          </p:cNvSpPr>
          <p:nvPr>
            <p:ph idx="1"/>
          </p:nvPr>
        </p:nvSpPr>
        <p:spPr/>
        <p:txBody>
          <a:bodyPr>
            <a:normAutofit lnSpcReduction="10000"/>
          </a:bodyPr>
          <a:lstStyle/>
          <a:p>
            <a:r>
              <a:rPr lang="en-US" dirty="0" smtClean="0"/>
              <a:t>List views are a quick way to view </a:t>
            </a:r>
            <a:r>
              <a:rPr lang="en-US" dirty="0" smtClean="0"/>
              <a:t>data</a:t>
            </a:r>
          </a:p>
          <a:p>
            <a:pPr lvl="1"/>
            <a:r>
              <a:rPr lang="en-US" dirty="0" smtClean="0"/>
              <a:t>Single </a:t>
            </a:r>
            <a:r>
              <a:rPr lang="en-US" dirty="0" smtClean="0"/>
              <a:t>object (like Outreach Activity </a:t>
            </a:r>
            <a:r>
              <a:rPr lang="en-US" dirty="0" smtClean="0"/>
              <a:t>Forms)</a:t>
            </a:r>
          </a:p>
          <a:p>
            <a:pPr lvl="1"/>
            <a:r>
              <a:rPr lang="en-US" dirty="0" smtClean="0"/>
              <a:t>“Flat” file, like an Excel spreadsheet, no grouping or summarization</a:t>
            </a:r>
          </a:p>
          <a:p>
            <a:pPr lvl="1"/>
            <a:r>
              <a:rPr lang="en-US" dirty="0" smtClean="0"/>
              <a:t>L</a:t>
            </a:r>
            <a:r>
              <a:rPr lang="en-US" dirty="0" smtClean="0"/>
              <a:t>imited </a:t>
            </a:r>
            <a:r>
              <a:rPr lang="en-US" dirty="0" smtClean="0"/>
              <a:t>to 2,000 records</a:t>
            </a:r>
          </a:p>
          <a:p>
            <a:r>
              <a:rPr lang="en-US" dirty="0" smtClean="0"/>
              <a:t>Reports can:</a:t>
            </a:r>
          </a:p>
          <a:p>
            <a:pPr lvl="1"/>
            <a:r>
              <a:rPr lang="en-US" dirty="0" smtClean="0"/>
              <a:t>View data from multiple objects (like Outreach Activity Forms and their related sessions, Opportunities, and/or Event/Classes)</a:t>
            </a:r>
          </a:p>
          <a:p>
            <a:pPr lvl="1"/>
            <a:r>
              <a:rPr lang="en-US" dirty="0" smtClean="0"/>
              <a:t>Group, summarize/rollup, and calculate</a:t>
            </a:r>
          </a:p>
          <a:p>
            <a:pPr lvl="1"/>
            <a:r>
              <a:rPr lang="en-US" dirty="0" smtClean="0"/>
              <a:t>More flexible filtering</a:t>
            </a:r>
          </a:p>
          <a:p>
            <a:pPr lvl="1"/>
            <a:r>
              <a:rPr lang="en-US" dirty="0" smtClean="0"/>
              <a:t>Export </a:t>
            </a:r>
            <a:r>
              <a:rPr lang="en-US" dirty="0" smtClean="0"/>
              <a:t>to Excel (and include more than 2,000 records)</a:t>
            </a:r>
          </a:p>
          <a:p>
            <a:pPr lvl="1"/>
            <a:r>
              <a:rPr lang="en-US" dirty="0" smtClean="0"/>
              <a:t>Schedule to run automatically with results sent via email</a:t>
            </a:r>
          </a:p>
        </p:txBody>
      </p:sp>
    </p:spTree>
    <p:extLst>
      <p:ext uri="{BB962C8B-B14F-4D97-AF65-F5344CB8AC3E}">
        <p14:creationId xmlns:p14="http://schemas.microsoft.com/office/powerpoint/2010/main" val="5048873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05524"/>
          </a:xfrm>
        </p:spPr>
        <p:txBody>
          <a:bodyPr/>
          <a:lstStyle/>
          <a:p>
            <a:r>
              <a:rPr lang="en-US" b="1" dirty="0" smtClean="0">
                <a:latin typeface="Segoe UI" panose="020B0502040204020203" pitchFamily="34" charset="0"/>
                <a:cs typeface="Segoe UI" panose="020B0502040204020203" pitchFamily="34" charset="0"/>
              </a:rPr>
              <a:t>Report Builder</a:t>
            </a:r>
            <a:endParaRPr lang="en-US" b="1" dirty="0">
              <a:latin typeface="Segoe UI" panose="020B0502040204020203" pitchFamily="34" charset="0"/>
              <a:cs typeface="Segoe UI" panose="020B0502040204020203" pitchFamily="34" charset="0"/>
            </a:endParaRPr>
          </a:p>
        </p:txBody>
      </p:sp>
      <p:pic>
        <p:nvPicPr>
          <p:cNvPr id="4" name="Content Placeholder 3"/>
          <p:cNvPicPr>
            <a:picLocks noGrp="1" noChangeAspect="1"/>
          </p:cNvPicPr>
          <p:nvPr>
            <p:ph idx="1"/>
          </p:nvPr>
        </p:nvPicPr>
        <p:blipFill>
          <a:blip r:embed="rId2"/>
          <a:stretch>
            <a:fillRect/>
          </a:stretch>
        </p:blipFill>
        <p:spPr>
          <a:xfrm>
            <a:off x="923925" y="1270650"/>
            <a:ext cx="10277475" cy="3096215"/>
          </a:xfrm>
          <a:prstGeom prst="rect">
            <a:avLst/>
          </a:prstGeom>
          <a:ln>
            <a:solidFill>
              <a:schemeClr val="bg1">
                <a:lumMod val="85000"/>
              </a:schemeClr>
            </a:solidFill>
          </a:ln>
          <a:effectLst>
            <a:outerShdw blurRad="50800" dist="38100" dir="2700000" algn="tl" rotWithShape="0">
              <a:prstClr val="black">
                <a:alpha val="40000"/>
              </a:prstClr>
            </a:outerShdw>
          </a:effectLst>
        </p:spPr>
      </p:pic>
      <p:sp>
        <p:nvSpPr>
          <p:cNvPr id="9" name="Rectangle 8"/>
          <p:cNvSpPr/>
          <p:nvPr/>
        </p:nvSpPr>
        <p:spPr>
          <a:xfrm>
            <a:off x="2459826" y="3282977"/>
            <a:ext cx="153202" cy="28748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1</a:t>
            </a:r>
            <a:endParaRPr lang="en-US" dirty="0"/>
          </a:p>
        </p:txBody>
      </p:sp>
      <p:sp>
        <p:nvSpPr>
          <p:cNvPr id="10" name="Rectangle 9"/>
          <p:cNvSpPr/>
          <p:nvPr/>
        </p:nvSpPr>
        <p:spPr>
          <a:xfrm>
            <a:off x="2719457" y="2128512"/>
            <a:ext cx="164431" cy="28748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2</a:t>
            </a:r>
            <a:endParaRPr lang="en-US" dirty="0"/>
          </a:p>
        </p:txBody>
      </p:sp>
      <p:cxnSp>
        <p:nvCxnSpPr>
          <p:cNvPr id="11" name="Straight Arrow Connector 10"/>
          <p:cNvCxnSpPr>
            <a:stCxn id="9" idx="2"/>
          </p:cNvCxnSpPr>
          <p:nvPr/>
        </p:nvCxnSpPr>
        <p:spPr>
          <a:xfrm flipH="1">
            <a:off x="2181225" y="3570465"/>
            <a:ext cx="355202" cy="6493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10" idx="2"/>
          </p:cNvCxnSpPr>
          <p:nvPr/>
        </p:nvCxnSpPr>
        <p:spPr>
          <a:xfrm flipH="1">
            <a:off x="2800350" y="2416000"/>
            <a:ext cx="1323" cy="21782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7540619" y="2272256"/>
            <a:ext cx="169288" cy="28748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endParaRPr lang="en-US" dirty="0"/>
          </a:p>
        </p:txBody>
      </p:sp>
      <p:cxnSp>
        <p:nvCxnSpPr>
          <p:cNvPr id="14" name="Straight Arrow Connector 13"/>
          <p:cNvCxnSpPr>
            <a:stCxn id="13" idx="2"/>
          </p:cNvCxnSpPr>
          <p:nvPr/>
        </p:nvCxnSpPr>
        <p:spPr>
          <a:xfrm flipH="1">
            <a:off x="7324725" y="2559744"/>
            <a:ext cx="300538" cy="7408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2175971" y="1488475"/>
            <a:ext cx="169288" cy="28748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4</a:t>
            </a:r>
            <a:endParaRPr lang="en-US" dirty="0"/>
          </a:p>
        </p:txBody>
      </p:sp>
      <p:cxnSp>
        <p:nvCxnSpPr>
          <p:cNvPr id="16" name="Straight Arrow Connector 15"/>
          <p:cNvCxnSpPr>
            <a:stCxn id="15" idx="2"/>
          </p:cNvCxnSpPr>
          <p:nvPr/>
        </p:nvCxnSpPr>
        <p:spPr>
          <a:xfrm>
            <a:off x="2260615" y="1775963"/>
            <a:ext cx="275812" cy="4439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8926338" y="598034"/>
            <a:ext cx="169288" cy="28748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5</a:t>
            </a:r>
            <a:endParaRPr lang="en-US" dirty="0"/>
          </a:p>
        </p:txBody>
      </p:sp>
      <p:cxnSp>
        <p:nvCxnSpPr>
          <p:cNvPr id="18" name="Straight Arrow Connector 17"/>
          <p:cNvCxnSpPr>
            <a:stCxn id="17" idx="2"/>
          </p:cNvCxnSpPr>
          <p:nvPr/>
        </p:nvCxnSpPr>
        <p:spPr>
          <a:xfrm flipH="1">
            <a:off x="8734425" y="885522"/>
            <a:ext cx="276557" cy="337461"/>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4" name="Content Placeholder 18"/>
          <p:cNvSpPr txBox="1">
            <a:spLocks/>
          </p:cNvSpPr>
          <p:nvPr/>
        </p:nvSpPr>
        <p:spPr>
          <a:xfrm>
            <a:off x="838200" y="4673217"/>
            <a:ext cx="10515600" cy="1834155"/>
          </a:xfrm>
          <a:prstGeom prst="rect">
            <a:avLst/>
          </a:prstGeom>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buFont typeface="+mj-lt"/>
              <a:buAutoNum type="arabicPeriod"/>
            </a:pPr>
            <a:r>
              <a:rPr lang="en-US" dirty="0" smtClean="0">
                <a:latin typeface="Segoe UI" panose="020B0502040204020203" pitchFamily="34" charset="0"/>
                <a:cs typeface="Segoe UI" panose="020B0502040204020203" pitchFamily="34" charset="0"/>
              </a:rPr>
              <a:t>Add fields here, click in the blank and being typing the name of the desired field</a:t>
            </a:r>
          </a:p>
          <a:p>
            <a:pPr marL="514350" indent="-514350">
              <a:buFont typeface="+mj-lt"/>
              <a:buAutoNum type="arabicPeriod"/>
            </a:pPr>
            <a:r>
              <a:rPr lang="en-US" dirty="0" smtClean="0">
                <a:latin typeface="Segoe UI" panose="020B0502040204020203" pitchFamily="34" charset="0"/>
                <a:cs typeface="Segoe UI" panose="020B0502040204020203" pitchFamily="34" charset="0"/>
              </a:rPr>
              <a:t>Group by fields here</a:t>
            </a:r>
          </a:p>
          <a:p>
            <a:pPr marL="514350" indent="-514350">
              <a:buFont typeface="+mj-lt"/>
              <a:buAutoNum type="arabicPeriod"/>
            </a:pPr>
            <a:r>
              <a:rPr lang="en-US" dirty="0" smtClean="0">
                <a:latin typeface="Segoe UI" panose="020B0502040204020203" pitchFamily="34" charset="0"/>
                <a:cs typeface="Segoe UI" panose="020B0502040204020203" pitchFamily="34" charset="0"/>
              </a:rPr>
              <a:t>Your report will appear here as you add fields</a:t>
            </a:r>
          </a:p>
          <a:p>
            <a:pPr marL="514350" indent="-514350">
              <a:buFont typeface="+mj-lt"/>
              <a:buAutoNum type="arabicPeriod"/>
            </a:pPr>
            <a:r>
              <a:rPr lang="en-US" dirty="0" smtClean="0">
                <a:latin typeface="Segoe UI" panose="020B0502040204020203" pitchFamily="34" charset="0"/>
                <a:cs typeface="Segoe UI" panose="020B0502040204020203" pitchFamily="34" charset="0"/>
              </a:rPr>
              <a:t>Filter your report by clicking here</a:t>
            </a:r>
          </a:p>
          <a:p>
            <a:pPr marL="514350" indent="-514350">
              <a:buFont typeface="+mj-lt"/>
              <a:buAutoNum type="arabicPeriod"/>
            </a:pPr>
            <a:r>
              <a:rPr lang="en-US" dirty="0" smtClean="0">
                <a:latin typeface="Segoe UI" panose="020B0502040204020203" pitchFamily="34" charset="0"/>
                <a:cs typeface="Segoe UI" panose="020B0502040204020203" pitchFamily="34" charset="0"/>
              </a:rPr>
              <a:t>Save or save and run by clicking here</a:t>
            </a:r>
          </a:p>
        </p:txBody>
      </p:sp>
      <p:cxnSp>
        <p:nvCxnSpPr>
          <p:cNvPr id="27" name="Straight Arrow Connector 26"/>
          <p:cNvCxnSpPr>
            <a:stCxn id="17" idx="2"/>
          </p:cNvCxnSpPr>
          <p:nvPr/>
        </p:nvCxnSpPr>
        <p:spPr>
          <a:xfrm>
            <a:off x="9010982" y="885522"/>
            <a:ext cx="276557" cy="337461"/>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18649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05524"/>
          </a:xfrm>
        </p:spPr>
        <p:txBody>
          <a:bodyPr/>
          <a:lstStyle/>
          <a:p>
            <a:r>
              <a:rPr lang="en-US" b="1" dirty="0" smtClean="0">
                <a:latin typeface="Segoe UI" panose="020B0502040204020203" pitchFamily="34" charset="0"/>
                <a:cs typeface="Segoe UI" panose="020B0502040204020203" pitchFamily="34" charset="0"/>
              </a:rPr>
              <a:t>Turn on Update Preview Automatically</a:t>
            </a:r>
            <a:endParaRPr lang="en-US" b="1" dirty="0">
              <a:latin typeface="Segoe UI" panose="020B0502040204020203" pitchFamily="34" charset="0"/>
              <a:cs typeface="Segoe UI" panose="020B0502040204020203" pitchFamily="34" charset="0"/>
            </a:endParaRPr>
          </a:p>
        </p:txBody>
      </p:sp>
      <p:pic>
        <p:nvPicPr>
          <p:cNvPr id="4" name="Content Placeholder 3"/>
          <p:cNvPicPr>
            <a:picLocks noGrp="1" noChangeAspect="1"/>
          </p:cNvPicPr>
          <p:nvPr>
            <p:ph idx="1"/>
          </p:nvPr>
        </p:nvPicPr>
        <p:blipFill>
          <a:blip r:embed="rId2"/>
          <a:stretch>
            <a:fillRect/>
          </a:stretch>
        </p:blipFill>
        <p:spPr>
          <a:xfrm>
            <a:off x="838200" y="3258070"/>
            <a:ext cx="10277475" cy="3096215"/>
          </a:xfrm>
          <a:prstGeom prst="rect">
            <a:avLst/>
          </a:prstGeom>
          <a:ln>
            <a:solidFill>
              <a:schemeClr val="bg1">
                <a:lumMod val="85000"/>
              </a:schemeClr>
            </a:solidFill>
          </a:ln>
          <a:effectLst>
            <a:outerShdw blurRad="50800" dist="38100" dir="2700000" algn="tl" rotWithShape="0">
              <a:prstClr val="black">
                <a:alpha val="40000"/>
              </a:prstClr>
            </a:outerShdw>
          </a:effectLst>
        </p:spPr>
      </p:pic>
      <p:sp>
        <p:nvSpPr>
          <p:cNvPr id="24" name="Content Placeholder 18"/>
          <p:cNvSpPr txBox="1">
            <a:spLocks/>
          </p:cNvSpPr>
          <p:nvPr/>
        </p:nvSpPr>
        <p:spPr>
          <a:xfrm>
            <a:off x="838200" y="1508782"/>
            <a:ext cx="10515600" cy="183415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smtClean="0">
                <a:latin typeface="Segoe UI" panose="020B0502040204020203" pitchFamily="34" charset="0"/>
                <a:cs typeface="Segoe UI" panose="020B0502040204020203" pitchFamily="34" charset="0"/>
              </a:rPr>
              <a:t>This will cause changes to the report to appear immediately in the report builder.  For very complex reports it may be desirable to turn this off, but generally you will likely want it on.</a:t>
            </a:r>
          </a:p>
        </p:txBody>
      </p:sp>
      <p:sp>
        <p:nvSpPr>
          <p:cNvPr id="19" name="Oval 18"/>
          <p:cNvSpPr/>
          <p:nvPr/>
        </p:nvSpPr>
        <p:spPr>
          <a:xfrm>
            <a:off x="8473557" y="3676260"/>
            <a:ext cx="3054980" cy="367605"/>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0518306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1188198" y="1351672"/>
            <a:ext cx="9602540" cy="3143689"/>
          </a:xfrm>
          <a:prstGeom prst="rect">
            <a:avLst/>
          </a:prstGeom>
          <a:ln>
            <a:solidFill>
              <a:schemeClr val="bg1">
                <a:lumMod val="85000"/>
              </a:schemeClr>
            </a:solidFill>
          </a:ln>
          <a:effectLst>
            <a:outerShdw blurRad="50800" dist="38100" dir="2700000" algn="tl" rotWithShape="0">
              <a:prstClr val="black">
                <a:alpha val="40000"/>
              </a:prstClr>
            </a:outerShdw>
          </a:effectLst>
        </p:spPr>
      </p:pic>
      <p:sp>
        <p:nvSpPr>
          <p:cNvPr id="2" name="Title 1"/>
          <p:cNvSpPr>
            <a:spLocks noGrp="1"/>
          </p:cNvSpPr>
          <p:nvPr>
            <p:ph type="title"/>
          </p:nvPr>
        </p:nvSpPr>
        <p:spPr>
          <a:xfrm>
            <a:off x="838200" y="365126"/>
            <a:ext cx="10515600" cy="1070146"/>
          </a:xfrm>
        </p:spPr>
        <p:txBody>
          <a:bodyPr/>
          <a:lstStyle/>
          <a:p>
            <a:r>
              <a:rPr lang="en-US" b="1" dirty="0" smtClean="0">
                <a:latin typeface="Segoe UI" panose="020B0502040204020203" pitchFamily="34" charset="0"/>
                <a:cs typeface="Segoe UI" panose="020B0502040204020203" pitchFamily="34" charset="0"/>
              </a:rPr>
              <a:t>Filtering Reports</a:t>
            </a:r>
            <a:endParaRPr lang="en-US" b="1" dirty="0">
              <a:latin typeface="Segoe UI" panose="020B0502040204020203" pitchFamily="34" charset="0"/>
              <a:cs typeface="Segoe UI" panose="020B0502040204020203" pitchFamily="34" charset="0"/>
            </a:endParaRPr>
          </a:p>
        </p:txBody>
      </p:sp>
      <p:sp>
        <p:nvSpPr>
          <p:cNvPr id="10" name="Rectangle 9"/>
          <p:cNvSpPr/>
          <p:nvPr/>
        </p:nvSpPr>
        <p:spPr>
          <a:xfrm>
            <a:off x="3485026" y="2617420"/>
            <a:ext cx="164431" cy="28748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1</a:t>
            </a:r>
            <a:endParaRPr lang="en-US" dirty="0"/>
          </a:p>
        </p:txBody>
      </p:sp>
      <p:cxnSp>
        <p:nvCxnSpPr>
          <p:cNvPr id="12" name="Straight Arrow Connector 11"/>
          <p:cNvCxnSpPr>
            <a:stCxn id="10" idx="1"/>
          </p:cNvCxnSpPr>
          <p:nvPr/>
        </p:nvCxnSpPr>
        <p:spPr>
          <a:xfrm flipH="1">
            <a:off x="2734323" y="2761164"/>
            <a:ext cx="750703" cy="16235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4" name="Content Placeholder 18"/>
          <p:cNvSpPr txBox="1">
            <a:spLocks/>
          </p:cNvSpPr>
          <p:nvPr/>
        </p:nvSpPr>
        <p:spPr>
          <a:xfrm>
            <a:off x="749423" y="4655159"/>
            <a:ext cx="10515600" cy="1905439"/>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buNone/>
            </a:pPr>
            <a:r>
              <a:rPr lang="en-US" b="1" dirty="0" smtClean="0">
                <a:latin typeface="Segoe UI" panose="020B0502040204020203" pitchFamily="34" charset="0"/>
                <a:cs typeface="Segoe UI" panose="020B0502040204020203" pitchFamily="34" charset="0"/>
              </a:rPr>
              <a:t>Major “</a:t>
            </a:r>
            <a:r>
              <a:rPr lang="en-US" b="1" dirty="0" err="1" smtClean="0">
                <a:latin typeface="Segoe UI" panose="020B0502040204020203" pitchFamily="34" charset="0"/>
                <a:cs typeface="Segoe UI" panose="020B0502040204020203" pitchFamily="34" charset="0"/>
              </a:rPr>
              <a:t>gotcha</a:t>
            </a:r>
            <a:r>
              <a:rPr lang="en-US" b="1" dirty="0" smtClean="0">
                <a:latin typeface="Segoe UI" panose="020B0502040204020203" pitchFamily="34" charset="0"/>
                <a:cs typeface="Segoe UI" panose="020B0502040204020203" pitchFamily="34" charset="0"/>
              </a:rPr>
              <a:t>”!   </a:t>
            </a:r>
            <a:r>
              <a:rPr lang="en-US" dirty="0" smtClean="0">
                <a:latin typeface="Segoe UI" panose="020B0502040204020203" pitchFamily="34" charset="0"/>
                <a:cs typeface="Segoe UI" panose="020B0502040204020203" pitchFamily="34" charset="0"/>
              </a:rPr>
              <a:t>By default all </a:t>
            </a:r>
            <a:r>
              <a:rPr lang="en-US" dirty="0" smtClean="0">
                <a:latin typeface="Segoe UI" panose="020B0502040204020203" pitchFamily="34" charset="0"/>
                <a:cs typeface="Segoe UI" panose="020B0502040204020203" pitchFamily="34" charset="0"/>
              </a:rPr>
              <a:t>new reports </a:t>
            </a:r>
            <a:r>
              <a:rPr lang="en-US" dirty="0" smtClean="0">
                <a:latin typeface="Segoe UI" panose="020B0502040204020203" pitchFamily="34" charset="0"/>
                <a:cs typeface="Segoe UI" panose="020B0502040204020203" pitchFamily="34" charset="0"/>
              </a:rPr>
              <a:t>are filtered for ONLY items you own!</a:t>
            </a:r>
          </a:p>
          <a:p>
            <a:pPr marL="514350" indent="-514350">
              <a:lnSpc>
                <a:spcPct val="120000"/>
              </a:lnSpc>
              <a:buFont typeface="+mj-lt"/>
              <a:buAutoNum type="arabicPeriod"/>
            </a:pPr>
            <a:r>
              <a:rPr lang="en-US" dirty="0" smtClean="0">
                <a:latin typeface="Segoe UI" panose="020B0502040204020203" pitchFamily="34" charset="0"/>
                <a:cs typeface="Segoe UI" panose="020B0502040204020203" pitchFamily="34" charset="0"/>
              </a:rPr>
              <a:t>Change the “Show Me” filter to “All Activities”</a:t>
            </a:r>
          </a:p>
          <a:p>
            <a:pPr marL="514350" indent="-514350">
              <a:lnSpc>
                <a:spcPct val="120000"/>
              </a:lnSpc>
              <a:buFont typeface="+mj-lt"/>
              <a:buAutoNum type="arabicPeriod"/>
            </a:pPr>
            <a:r>
              <a:rPr lang="en-US" dirty="0" smtClean="0">
                <a:latin typeface="Segoe UI" panose="020B0502040204020203" pitchFamily="34" charset="0"/>
                <a:cs typeface="Segoe UI" panose="020B0502040204020203" pitchFamily="34" charset="0"/>
              </a:rPr>
              <a:t>Select the desired Created Date (or Start Date) range</a:t>
            </a:r>
          </a:p>
          <a:p>
            <a:pPr marL="514350" indent="-514350">
              <a:lnSpc>
                <a:spcPct val="120000"/>
              </a:lnSpc>
              <a:buFont typeface="+mj-lt"/>
              <a:buAutoNum type="arabicPeriod"/>
            </a:pPr>
            <a:r>
              <a:rPr lang="en-US" dirty="0" smtClean="0">
                <a:latin typeface="Segoe UI" panose="020B0502040204020203" pitchFamily="34" charset="0"/>
                <a:cs typeface="Segoe UI" panose="020B0502040204020203" pitchFamily="34" charset="0"/>
              </a:rPr>
              <a:t>Add other filters as desired using the Add filter blank</a:t>
            </a:r>
          </a:p>
        </p:txBody>
      </p:sp>
      <p:sp>
        <p:nvSpPr>
          <p:cNvPr id="21" name="Rectangle 20"/>
          <p:cNvSpPr/>
          <p:nvPr/>
        </p:nvSpPr>
        <p:spPr>
          <a:xfrm>
            <a:off x="3308537" y="3912010"/>
            <a:ext cx="164431" cy="28748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2</a:t>
            </a:r>
            <a:endParaRPr lang="en-US" dirty="0"/>
          </a:p>
        </p:txBody>
      </p:sp>
      <p:cxnSp>
        <p:nvCxnSpPr>
          <p:cNvPr id="22" name="Straight Arrow Connector 21"/>
          <p:cNvCxnSpPr/>
          <p:nvPr/>
        </p:nvCxnSpPr>
        <p:spPr>
          <a:xfrm flipH="1" flipV="1">
            <a:off x="2734323" y="3750264"/>
            <a:ext cx="574214" cy="30549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2966919" y="1874878"/>
            <a:ext cx="164431" cy="28748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3</a:t>
            </a:r>
            <a:endParaRPr lang="en-US" dirty="0"/>
          </a:p>
        </p:txBody>
      </p:sp>
      <p:cxnSp>
        <p:nvCxnSpPr>
          <p:cNvPr id="16" name="Straight Arrow Connector 15"/>
          <p:cNvCxnSpPr/>
          <p:nvPr/>
        </p:nvCxnSpPr>
        <p:spPr>
          <a:xfrm flipH="1">
            <a:off x="2272683" y="2177642"/>
            <a:ext cx="776451" cy="29603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003703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1617883" y="1366588"/>
            <a:ext cx="8104615" cy="3577312"/>
          </a:xfrm>
          <a:prstGeom prst="rect">
            <a:avLst/>
          </a:prstGeom>
          <a:ln>
            <a:solidFill>
              <a:schemeClr val="bg1">
                <a:lumMod val="85000"/>
              </a:schemeClr>
            </a:solidFill>
          </a:ln>
          <a:effectLst>
            <a:outerShdw blurRad="50800" dist="38100" dir="2700000" algn="tl" rotWithShape="0">
              <a:prstClr val="black">
                <a:alpha val="40000"/>
              </a:prstClr>
            </a:outerShdw>
          </a:effectLst>
        </p:spPr>
      </p:pic>
      <p:sp>
        <p:nvSpPr>
          <p:cNvPr id="2" name="Title 1"/>
          <p:cNvSpPr>
            <a:spLocks noGrp="1"/>
          </p:cNvSpPr>
          <p:nvPr>
            <p:ph type="title"/>
          </p:nvPr>
        </p:nvSpPr>
        <p:spPr>
          <a:xfrm>
            <a:off x="838200" y="365125"/>
            <a:ext cx="10515600" cy="885177"/>
          </a:xfrm>
        </p:spPr>
        <p:txBody>
          <a:bodyPr/>
          <a:lstStyle/>
          <a:p>
            <a:r>
              <a:rPr lang="en-US" b="1" dirty="0" smtClean="0">
                <a:latin typeface="Segoe UI" panose="020B0502040204020203" pitchFamily="34" charset="0"/>
                <a:cs typeface="Segoe UI" panose="020B0502040204020203" pitchFamily="34" charset="0"/>
              </a:rPr>
              <a:t>Adding Fields to a Report, Method 1</a:t>
            </a:r>
            <a:endParaRPr lang="en-US" b="1" dirty="0">
              <a:latin typeface="Segoe UI" panose="020B0502040204020203" pitchFamily="34" charset="0"/>
              <a:cs typeface="Segoe UI" panose="020B0502040204020203" pitchFamily="34" charset="0"/>
            </a:endParaRPr>
          </a:p>
        </p:txBody>
      </p:sp>
      <p:sp>
        <p:nvSpPr>
          <p:cNvPr id="10" name="Rectangle 9"/>
          <p:cNvSpPr/>
          <p:nvPr/>
        </p:nvSpPr>
        <p:spPr>
          <a:xfrm>
            <a:off x="3189974" y="3922863"/>
            <a:ext cx="164431" cy="28748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1</a:t>
            </a:r>
            <a:endParaRPr lang="en-US" dirty="0"/>
          </a:p>
        </p:txBody>
      </p:sp>
      <p:cxnSp>
        <p:nvCxnSpPr>
          <p:cNvPr id="12" name="Straight Arrow Connector 11"/>
          <p:cNvCxnSpPr/>
          <p:nvPr/>
        </p:nvCxnSpPr>
        <p:spPr>
          <a:xfrm flipH="1" flipV="1">
            <a:off x="2646948" y="3808854"/>
            <a:ext cx="543026" cy="25775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4" name="Content Placeholder 18"/>
          <p:cNvSpPr txBox="1">
            <a:spLocks/>
          </p:cNvSpPr>
          <p:nvPr/>
        </p:nvSpPr>
        <p:spPr>
          <a:xfrm>
            <a:off x="749423" y="5158075"/>
            <a:ext cx="10515600" cy="155344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buNone/>
            </a:pPr>
            <a:r>
              <a:rPr lang="en-US" dirty="0" smtClean="0">
                <a:latin typeface="Segoe UI" panose="020B0502040204020203" pitchFamily="34" charset="0"/>
                <a:cs typeface="Segoe UI" panose="020B0502040204020203" pitchFamily="34" charset="0"/>
              </a:rPr>
              <a:t>If </a:t>
            </a:r>
            <a:r>
              <a:rPr lang="en-US" dirty="0">
                <a:latin typeface="Segoe UI" panose="020B0502040204020203" pitchFamily="34" charset="0"/>
                <a:cs typeface="Segoe UI" panose="020B0502040204020203" pitchFamily="34" charset="0"/>
              </a:rPr>
              <a:t>you know at least part of a field </a:t>
            </a:r>
            <a:r>
              <a:rPr lang="en-US" dirty="0" smtClean="0">
                <a:latin typeface="Segoe UI" panose="020B0502040204020203" pitchFamily="34" charset="0"/>
                <a:cs typeface="Segoe UI" panose="020B0502040204020203" pitchFamily="34" charset="0"/>
              </a:rPr>
              <a:t>name, type that into the “Add column” blank to find the desired field. Scroll to see more fields.</a:t>
            </a:r>
          </a:p>
        </p:txBody>
      </p:sp>
      <p:cxnSp>
        <p:nvCxnSpPr>
          <p:cNvPr id="23" name="Straight Arrow Connector 22"/>
          <p:cNvCxnSpPr>
            <a:stCxn id="10" idx="3"/>
          </p:cNvCxnSpPr>
          <p:nvPr/>
        </p:nvCxnSpPr>
        <p:spPr>
          <a:xfrm flipV="1">
            <a:off x="3354405" y="2304660"/>
            <a:ext cx="3400958" cy="176194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7045816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85177"/>
          </a:xfrm>
        </p:spPr>
        <p:txBody>
          <a:bodyPr/>
          <a:lstStyle/>
          <a:p>
            <a:r>
              <a:rPr lang="en-US" b="1" dirty="0" smtClean="0">
                <a:latin typeface="Segoe UI" panose="020B0502040204020203" pitchFamily="34" charset="0"/>
                <a:cs typeface="Segoe UI" panose="020B0502040204020203" pitchFamily="34" charset="0"/>
              </a:rPr>
              <a:t>Adding Fields to a Report, Method 2</a:t>
            </a:r>
            <a:endParaRPr lang="en-US" b="1" dirty="0">
              <a:latin typeface="Segoe UI" panose="020B0502040204020203" pitchFamily="34" charset="0"/>
              <a:cs typeface="Segoe UI" panose="020B0502040204020203" pitchFamily="34" charset="0"/>
            </a:endParaRPr>
          </a:p>
        </p:txBody>
      </p:sp>
      <p:sp>
        <p:nvSpPr>
          <p:cNvPr id="24" name="Content Placeholder 18"/>
          <p:cNvSpPr txBox="1">
            <a:spLocks/>
          </p:cNvSpPr>
          <p:nvPr/>
        </p:nvSpPr>
        <p:spPr>
          <a:xfrm>
            <a:off x="749423" y="5158075"/>
            <a:ext cx="10515600" cy="1553444"/>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buNone/>
            </a:pPr>
            <a:r>
              <a:rPr lang="en-US" dirty="0" smtClean="0">
                <a:latin typeface="Segoe UI" panose="020B0502040204020203" pitchFamily="34" charset="0"/>
                <a:cs typeface="Segoe UI" panose="020B0502040204020203" pitchFamily="34" charset="0"/>
              </a:rPr>
              <a:t>If you want to see all the fields for all the objects at once, click the “Fields link to the left, locate the desired field, and drag into the builder pane to the right.</a:t>
            </a:r>
          </a:p>
        </p:txBody>
      </p:sp>
      <p:pic>
        <p:nvPicPr>
          <p:cNvPr id="3" name="Picture 2"/>
          <p:cNvPicPr>
            <a:picLocks noChangeAspect="1"/>
          </p:cNvPicPr>
          <p:nvPr/>
        </p:nvPicPr>
        <p:blipFill>
          <a:blip r:embed="rId2"/>
          <a:stretch>
            <a:fillRect/>
          </a:stretch>
        </p:blipFill>
        <p:spPr>
          <a:xfrm>
            <a:off x="2764517" y="1250302"/>
            <a:ext cx="6485412" cy="3630796"/>
          </a:xfrm>
          <a:prstGeom prst="rect">
            <a:avLst/>
          </a:prstGeom>
          <a:ln>
            <a:solidFill>
              <a:schemeClr val="bg1">
                <a:lumMod val="85000"/>
              </a:schemeClr>
            </a:solidFill>
          </a:ln>
          <a:effectLst>
            <a:outerShdw blurRad="50800" dist="38100" dir="2700000" algn="tl" rotWithShape="0">
              <a:prstClr val="black">
                <a:alpha val="40000"/>
              </a:prstClr>
            </a:outerShdw>
          </a:effectLst>
        </p:spPr>
      </p:pic>
      <p:sp>
        <p:nvSpPr>
          <p:cNvPr id="9" name="Oval 8"/>
          <p:cNvSpPr/>
          <p:nvPr/>
        </p:nvSpPr>
        <p:spPr>
          <a:xfrm>
            <a:off x="2659225" y="2593911"/>
            <a:ext cx="410547" cy="683584"/>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p:cNvCxnSpPr/>
          <p:nvPr/>
        </p:nvCxnSpPr>
        <p:spPr>
          <a:xfrm flipV="1">
            <a:off x="2001467" y="3186291"/>
            <a:ext cx="657758" cy="368181"/>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p:nvPicPr>
        <p:blipFill>
          <a:blip r:embed="rId3"/>
          <a:stretch>
            <a:fillRect/>
          </a:stretch>
        </p:blipFill>
        <p:spPr>
          <a:xfrm>
            <a:off x="3727530" y="1549121"/>
            <a:ext cx="5250479" cy="3642520"/>
          </a:xfrm>
          <a:prstGeom prst="rect">
            <a:avLst/>
          </a:prstGeom>
          <a:ln>
            <a:solidFill>
              <a:schemeClr val="bg1">
                <a:lumMod val="75000"/>
              </a:schemeClr>
            </a:solidFill>
          </a:ln>
          <a:effectLst>
            <a:outerShdw blurRad="50800" dist="38100" dir="2700000" algn="tl" rotWithShape="0">
              <a:prstClr val="black">
                <a:alpha val="40000"/>
              </a:prstClr>
            </a:outerShdw>
          </a:effectLst>
        </p:spPr>
      </p:pic>
      <p:cxnSp>
        <p:nvCxnSpPr>
          <p:cNvPr id="13" name="Straight Arrow Connector 12"/>
          <p:cNvCxnSpPr/>
          <p:nvPr/>
        </p:nvCxnSpPr>
        <p:spPr>
          <a:xfrm>
            <a:off x="3015327" y="3277495"/>
            <a:ext cx="818172" cy="507721"/>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4882270" y="2935703"/>
            <a:ext cx="2806154" cy="89413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4523569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Segoe UI" panose="020B0502040204020203" pitchFamily="34" charset="0"/>
                <a:cs typeface="Segoe UI" panose="020B0502040204020203" pitchFamily="34" charset="0"/>
              </a:rPr>
              <a:t>Tips for Adding Fields</a:t>
            </a:r>
            <a:endParaRPr lang="en-US" b="1" dirty="0">
              <a:latin typeface="Segoe UI" panose="020B0502040204020203" pitchFamily="34" charset="0"/>
              <a:cs typeface="Segoe UI" panose="020B0502040204020203" pitchFamily="34" charset="0"/>
            </a:endParaRPr>
          </a:p>
        </p:txBody>
      </p:sp>
      <p:sp>
        <p:nvSpPr>
          <p:cNvPr id="24" name="Content Placeholder 18"/>
          <p:cNvSpPr txBox="1">
            <a:spLocks/>
          </p:cNvSpPr>
          <p:nvPr/>
        </p:nvSpPr>
        <p:spPr>
          <a:xfrm>
            <a:off x="749423" y="1690687"/>
            <a:ext cx="10515600" cy="486991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lnSpc>
                <a:spcPct val="120000"/>
              </a:lnSpc>
              <a:buFont typeface="+mj-lt"/>
              <a:buAutoNum type="arabicPeriod"/>
            </a:pPr>
            <a:r>
              <a:rPr lang="en-US" dirty="0" smtClean="0">
                <a:latin typeface="Segoe UI" panose="020B0502040204020203" pitchFamily="34" charset="0"/>
                <a:cs typeface="Segoe UI" panose="020B0502040204020203" pitchFamily="34" charset="0"/>
              </a:rPr>
              <a:t>Fields are arranged both in the scrolling list and the Fields list in alphabetical order, grouped by object.</a:t>
            </a:r>
          </a:p>
          <a:p>
            <a:pPr marL="971550" lvl="1" indent="-514350">
              <a:lnSpc>
                <a:spcPct val="120000"/>
              </a:lnSpc>
              <a:buFont typeface="+mj-lt"/>
              <a:buAutoNum type="arabicPeriod"/>
            </a:pPr>
            <a:r>
              <a:rPr lang="en-US" dirty="0" smtClean="0">
                <a:latin typeface="Segoe UI" panose="020B0502040204020203" pitchFamily="34" charset="0"/>
                <a:cs typeface="Segoe UI" panose="020B0502040204020203" pitchFamily="34" charset="0"/>
              </a:rPr>
              <a:t>Activity Form fields will always be at the top of the list</a:t>
            </a:r>
          </a:p>
          <a:p>
            <a:pPr marL="971550" lvl="1" indent="-514350">
              <a:lnSpc>
                <a:spcPct val="120000"/>
              </a:lnSpc>
              <a:buFont typeface="+mj-lt"/>
              <a:buAutoNum type="arabicPeriod"/>
            </a:pPr>
            <a:r>
              <a:rPr lang="en-US" dirty="0" smtClean="0">
                <a:latin typeface="Segoe UI" panose="020B0502040204020203" pitchFamily="34" charset="0"/>
                <a:cs typeface="Segoe UI" panose="020B0502040204020203" pitchFamily="34" charset="0"/>
              </a:rPr>
              <a:t>Activity Session </a:t>
            </a:r>
            <a:r>
              <a:rPr lang="en-US" dirty="0" smtClean="0">
                <a:latin typeface="Segoe UI" panose="020B0502040204020203" pitchFamily="34" charset="0"/>
                <a:cs typeface="Segoe UI" panose="020B0502040204020203" pitchFamily="34" charset="0"/>
              </a:rPr>
              <a:t>fields, if included, will </a:t>
            </a:r>
            <a:r>
              <a:rPr lang="en-US" dirty="0" smtClean="0">
                <a:latin typeface="Segoe UI" panose="020B0502040204020203" pitchFamily="34" charset="0"/>
                <a:cs typeface="Segoe UI" panose="020B0502040204020203" pitchFamily="34" charset="0"/>
              </a:rPr>
              <a:t>always be next (some fields are duplicated between the form and its child sessions)</a:t>
            </a:r>
          </a:p>
          <a:p>
            <a:pPr marL="971550" lvl="1" indent="-514350">
              <a:lnSpc>
                <a:spcPct val="120000"/>
              </a:lnSpc>
              <a:buFont typeface="+mj-lt"/>
              <a:buAutoNum type="arabicPeriod"/>
            </a:pPr>
            <a:r>
              <a:rPr lang="en-US" dirty="0" smtClean="0">
                <a:latin typeface="Segoe UI" panose="020B0502040204020203" pitchFamily="34" charset="0"/>
                <a:cs typeface="Segoe UI" panose="020B0502040204020203" pitchFamily="34" charset="0"/>
              </a:rPr>
              <a:t>Opportunity or </a:t>
            </a:r>
            <a:r>
              <a:rPr lang="en-US" dirty="0" err="1" smtClean="0">
                <a:latin typeface="Segoe UI" panose="020B0502040204020203" pitchFamily="34" charset="0"/>
                <a:cs typeface="Segoe UI" panose="020B0502040204020203" pitchFamily="34" charset="0"/>
              </a:rPr>
              <a:t>EventClass</a:t>
            </a:r>
            <a:r>
              <a:rPr lang="en-US" dirty="0" smtClean="0">
                <a:latin typeface="Segoe UI" panose="020B0502040204020203" pitchFamily="34" charset="0"/>
                <a:cs typeface="Segoe UI" panose="020B0502040204020203" pitchFamily="34" charset="0"/>
              </a:rPr>
              <a:t>, if included, </a:t>
            </a:r>
            <a:r>
              <a:rPr lang="en-US" dirty="0" smtClean="0">
                <a:latin typeface="Segoe UI" panose="020B0502040204020203" pitchFamily="34" charset="0"/>
                <a:cs typeface="Segoe UI" panose="020B0502040204020203" pitchFamily="34" charset="0"/>
              </a:rPr>
              <a:t>will come last</a:t>
            </a:r>
          </a:p>
          <a:p>
            <a:pPr marL="514350" indent="-514350">
              <a:lnSpc>
                <a:spcPct val="120000"/>
              </a:lnSpc>
              <a:buFont typeface="+mj-lt"/>
              <a:buAutoNum type="arabicPeriod"/>
            </a:pPr>
            <a:r>
              <a:rPr lang="en-US" dirty="0" smtClean="0">
                <a:latin typeface="Segoe UI" panose="020B0502040204020203" pitchFamily="34" charset="0"/>
                <a:cs typeface="Segoe UI" panose="020B0502040204020203" pitchFamily="34" charset="0"/>
              </a:rPr>
              <a:t>The </a:t>
            </a:r>
            <a:r>
              <a:rPr lang="en-US" dirty="0">
                <a:latin typeface="Segoe UI" panose="020B0502040204020203" pitchFamily="34" charset="0"/>
                <a:cs typeface="Segoe UI" panose="020B0502040204020203" pitchFamily="34" charset="0"/>
              </a:rPr>
              <a:t>data in the builder is just a sample and does not include all data. To see all data, run the report, but remember that it hasn’t yet been saved</a:t>
            </a:r>
            <a:r>
              <a:rPr lang="en-US" dirty="0" smtClean="0">
                <a:latin typeface="Segoe UI" panose="020B0502040204020203" pitchFamily="34" charset="0"/>
                <a:cs typeface="Segoe UI" panose="020B0502040204020203" pitchFamily="34" charset="0"/>
              </a:rPr>
              <a:t>!</a:t>
            </a:r>
          </a:p>
          <a:p>
            <a:pPr marL="514350" indent="-514350">
              <a:lnSpc>
                <a:spcPct val="120000"/>
              </a:lnSpc>
              <a:buFont typeface="+mj-lt"/>
              <a:buAutoNum type="arabicPeriod"/>
            </a:pPr>
            <a:endParaRPr lang="en-US"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71789603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Segoe UI" panose="020B0502040204020203" pitchFamily="34" charset="0"/>
                <a:cs typeface="Segoe UI" panose="020B0502040204020203" pitchFamily="34" charset="0"/>
              </a:rPr>
              <a:t>Why are fields duplicated?</a:t>
            </a:r>
            <a:endParaRPr lang="en-US" b="1" dirty="0">
              <a:latin typeface="Segoe UI" panose="020B0502040204020203" pitchFamily="34" charset="0"/>
              <a:cs typeface="Segoe UI" panose="020B0502040204020203" pitchFamily="34" charset="0"/>
            </a:endParaRPr>
          </a:p>
        </p:txBody>
      </p:sp>
      <p:sp>
        <p:nvSpPr>
          <p:cNvPr id="24" name="Content Placeholder 18"/>
          <p:cNvSpPr txBox="1">
            <a:spLocks/>
          </p:cNvSpPr>
          <p:nvPr/>
        </p:nvSpPr>
        <p:spPr>
          <a:xfrm>
            <a:off x="749423" y="1690687"/>
            <a:ext cx="10515600" cy="486991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lnSpc>
                <a:spcPct val="120000"/>
              </a:lnSpc>
              <a:buFont typeface="+mj-lt"/>
              <a:buAutoNum type="arabicPeriod"/>
            </a:pPr>
            <a:r>
              <a:rPr lang="en-US" dirty="0" smtClean="0">
                <a:latin typeface="Segoe UI" panose="020B0502040204020203" pitchFamily="34" charset="0"/>
                <a:cs typeface="Segoe UI" panose="020B0502040204020203" pitchFamily="34" charset="0"/>
              </a:rPr>
              <a:t>A small subset of fields appear in BOTH the Activity Form and the Activity Sessions.</a:t>
            </a:r>
          </a:p>
          <a:p>
            <a:pPr marL="514350" indent="-514350">
              <a:lnSpc>
                <a:spcPct val="120000"/>
              </a:lnSpc>
              <a:buFont typeface="+mj-lt"/>
              <a:buAutoNum type="arabicPeriod"/>
            </a:pPr>
            <a:r>
              <a:rPr lang="en-US" dirty="0" smtClean="0">
                <a:latin typeface="Segoe UI" panose="020B0502040204020203" pitchFamily="34" charset="0"/>
                <a:cs typeface="Segoe UI" panose="020B0502040204020203" pitchFamily="34" charset="0"/>
              </a:rPr>
              <a:t>The fields on the Activity Sessions are simply echoing the data in the parent form and are not editable.</a:t>
            </a:r>
          </a:p>
          <a:p>
            <a:pPr marL="514350" indent="-514350">
              <a:lnSpc>
                <a:spcPct val="120000"/>
              </a:lnSpc>
              <a:buFont typeface="+mj-lt"/>
              <a:buAutoNum type="arabicPeriod"/>
            </a:pPr>
            <a:r>
              <a:rPr lang="en-US" dirty="0" smtClean="0">
                <a:latin typeface="Segoe UI" panose="020B0502040204020203" pitchFamily="34" charset="0"/>
                <a:cs typeface="Segoe UI" panose="020B0502040204020203" pitchFamily="34" charset="0"/>
              </a:rPr>
              <a:t>Two reasons they exist:</a:t>
            </a:r>
          </a:p>
          <a:p>
            <a:pPr marL="971550" lvl="1" indent="-514350">
              <a:lnSpc>
                <a:spcPct val="120000"/>
              </a:lnSpc>
              <a:buFont typeface="+mj-lt"/>
              <a:buAutoNum type="arabicPeriod"/>
            </a:pPr>
            <a:r>
              <a:rPr lang="en-US" dirty="0" smtClean="0">
                <a:latin typeface="Segoe UI" panose="020B0502040204020203" pitchFamily="34" charset="0"/>
                <a:cs typeface="Segoe UI" panose="020B0502040204020203" pitchFamily="34" charset="0"/>
              </a:rPr>
              <a:t>It’s convenient for users to see some form data right on the session.</a:t>
            </a:r>
          </a:p>
          <a:p>
            <a:pPr marL="971550" lvl="1" indent="-514350">
              <a:lnSpc>
                <a:spcPct val="120000"/>
              </a:lnSpc>
              <a:buFont typeface="+mj-lt"/>
              <a:buAutoNum type="arabicPeriod"/>
            </a:pPr>
            <a:r>
              <a:rPr lang="en-US" dirty="0" smtClean="0">
                <a:latin typeface="Segoe UI" panose="020B0502040204020203" pitchFamily="34" charset="0"/>
                <a:cs typeface="Segoe UI" panose="020B0502040204020203" pitchFamily="34" charset="0"/>
              </a:rPr>
              <a:t>The calendar does not understand the relationships between the objects, so to get around that, we </a:t>
            </a:r>
            <a:r>
              <a:rPr lang="en-US" dirty="0" smtClean="0">
                <a:latin typeface="Segoe UI" panose="020B0502040204020203" pitchFamily="34" charset="0"/>
                <a:cs typeface="Segoe UI" panose="020B0502040204020203" pitchFamily="34" charset="0"/>
              </a:rPr>
              <a:t>mirror </a:t>
            </a:r>
            <a:r>
              <a:rPr lang="en-US" dirty="0" smtClean="0">
                <a:latin typeface="Segoe UI" panose="020B0502040204020203" pitchFamily="34" charset="0"/>
                <a:cs typeface="Segoe UI" panose="020B0502040204020203" pitchFamily="34" charset="0"/>
              </a:rPr>
              <a:t>some data from the parent onto the child records so that it’s available in the calendar filters.</a:t>
            </a:r>
          </a:p>
          <a:p>
            <a:pPr marL="457200" lvl="1" indent="0">
              <a:lnSpc>
                <a:spcPct val="120000"/>
              </a:lnSpc>
              <a:buNone/>
            </a:pPr>
            <a:endParaRPr lang="en-US" dirty="0" smtClean="0">
              <a:latin typeface="Segoe UI" panose="020B0502040204020203" pitchFamily="34" charset="0"/>
              <a:cs typeface="Segoe UI" panose="020B0502040204020203" pitchFamily="34" charset="0"/>
            </a:endParaRPr>
          </a:p>
          <a:p>
            <a:pPr marL="514350" indent="-514350">
              <a:lnSpc>
                <a:spcPct val="120000"/>
              </a:lnSpc>
              <a:buFont typeface="+mj-lt"/>
              <a:buAutoNum type="arabicPeriod"/>
            </a:pPr>
            <a:endParaRPr lang="en-US"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56915281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p:cNvPicPr>
            <a:picLocks noChangeAspect="1"/>
          </p:cNvPicPr>
          <p:nvPr/>
        </p:nvPicPr>
        <p:blipFill>
          <a:blip r:embed="rId2"/>
          <a:stretch>
            <a:fillRect/>
          </a:stretch>
        </p:blipFill>
        <p:spPr>
          <a:xfrm>
            <a:off x="1723719" y="1191874"/>
            <a:ext cx="8567007" cy="3656371"/>
          </a:xfrm>
          <a:prstGeom prst="rect">
            <a:avLst/>
          </a:prstGeom>
          <a:ln>
            <a:solidFill>
              <a:schemeClr val="bg1">
                <a:lumMod val="85000"/>
              </a:schemeClr>
            </a:solidFill>
          </a:ln>
          <a:effectLst>
            <a:outerShdw blurRad="50800" dist="38100" dir="2700000" algn="tl" rotWithShape="0">
              <a:prstClr val="black">
                <a:alpha val="40000"/>
              </a:prstClr>
            </a:outerShdw>
          </a:effectLst>
        </p:spPr>
      </p:pic>
      <p:sp>
        <p:nvSpPr>
          <p:cNvPr id="2" name="Title 1"/>
          <p:cNvSpPr>
            <a:spLocks noGrp="1"/>
          </p:cNvSpPr>
          <p:nvPr>
            <p:ph type="title"/>
          </p:nvPr>
        </p:nvSpPr>
        <p:spPr>
          <a:xfrm>
            <a:off x="838200" y="365126"/>
            <a:ext cx="10515600" cy="741626"/>
          </a:xfrm>
        </p:spPr>
        <p:txBody>
          <a:bodyPr/>
          <a:lstStyle/>
          <a:p>
            <a:r>
              <a:rPr lang="en-US" b="1" dirty="0" smtClean="0">
                <a:latin typeface="Segoe UI" panose="020B0502040204020203" pitchFamily="34" charset="0"/>
                <a:cs typeface="Segoe UI" panose="020B0502040204020203" pitchFamily="34" charset="0"/>
              </a:rPr>
              <a:t>Grouping by Fields</a:t>
            </a:r>
            <a:endParaRPr lang="en-US" b="1" dirty="0">
              <a:latin typeface="Segoe UI" panose="020B0502040204020203" pitchFamily="34" charset="0"/>
              <a:cs typeface="Segoe UI" panose="020B0502040204020203" pitchFamily="34" charset="0"/>
            </a:endParaRPr>
          </a:p>
        </p:txBody>
      </p:sp>
      <p:sp>
        <p:nvSpPr>
          <p:cNvPr id="10" name="Rectangle 9"/>
          <p:cNvSpPr/>
          <p:nvPr/>
        </p:nvSpPr>
        <p:spPr>
          <a:xfrm>
            <a:off x="2998703" y="2128338"/>
            <a:ext cx="164431" cy="28748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1</a:t>
            </a:r>
            <a:endParaRPr lang="en-US" dirty="0"/>
          </a:p>
        </p:txBody>
      </p:sp>
      <p:cxnSp>
        <p:nvCxnSpPr>
          <p:cNvPr id="12" name="Straight Arrow Connector 11"/>
          <p:cNvCxnSpPr>
            <a:stCxn id="10" idx="1"/>
          </p:cNvCxnSpPr>
          <p:nvPr/>
        </p:nvCxnSpPr>
        <p:spPr>
          <a:xfrm flipH="1">
            <a:off x="2452555" y="2272082"/>
            <a:ext cx="546148" cy="22886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4" name="Content Placeholder 18"/>
          <p:cNvSpPr txBox="1">
            <a:spLocks/>
          </p:cNvSpPr>
          <p:nvPr/>
        </p:nvSpPr>
        <p:spPr>
          <a:xfrm>
            <a:off x="749423" y="5067529"/>
            <a:ext cx="10515600" cy="1590723"/>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lnSpc>
                <a:spcPct val="120000"/>
              </a:lnSpc>
              <a:buFont typeface="+mj-lt"/>
              <a:buAutoNum type="arabicPeriod"/>
            </a:pPr>
            <a:r>
              <a:rPr lang="en-US" dirty="0" smtClean="0">
                <a:latin typeface="Segoe UI" panose="020B0502040204020203" pitchFamily="34" charset="0"/>
                <a:cs typeface="Segoe UI" panose="020B0502040204020203" pitchFamily="34" charset="0"/>
              </a:rPr>
              <a:t>Group by any field by selecting it in the “Group Rows” blank. For now, ignore “Group Columns”</a:t>
            </a:r>
          </a:p>
          <a:p>
            <a:pPr marL="514350" indent="-514350">
              <a:lnSpc>
                <a:spcPct val="120000"/>
              </a:lnSpc>
              <a:buFont typeface="+mj-lt"/>
              <a:buAutoNum type="arabicPeriod"/>
            </a:pPr>
            <a:r>
              <a:rPr lang="en-US" dirty="0" smtClean="0">
                <a:latin typeface="Segoe UI" panose="020B0502040204020203" pitchFamily="34" charset="0"/>
                <a:cs typeface="Segoe UI" panose="020B0502040204020203" pitchFamily="34" charset="0"/>
              </a:rPr>
              <a:t>If Subtotal and Total rows are unnecessary, remove them with the buttons at the bottom of the screen</a:t>
            </a:r>
          </a:p>
        </p:txBody>
      </p:sp>
      <p:cxnSp>
        <p:nvCxnSpPr>
          <p:cNvPr id="23" name="Straight Arrow Connector 22"/>
          <p:cNvCxnSpPr/>
          <p:nvPr/>
        </p:nvCxnSpPr>
        <p:spPr>
          <a:xfrm flipV="1">
            <a:off x="3163134" y="1679108"/>
            <a:ext cx="707530" cy="57950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5436515" y="4000787"/>
            <a:ext cx="164431" cy="28748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2</a:t>
            </a:r>
            <a:endParaRPr lang="en-US" dirty="0"/>
          </a:p>
        </p:txBody>
      </p:sp>
      <p:cxnSp>
        <p:nvCxnSpPr>
          <p:cNvPr id="22" name="Straight Arrow Connector 21"/>
          <p:cNvCxnSpPr/>
          <p:nvPr/>
        </p:nvCxnSpPr>
        <p:spPr>
          <a:xfrm>
            <a:off x="5518730" y="4288275"/>
            <a:ext cx="577270" cy="336991"/>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162271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1202244" y="1594252"/>
            <a:ext cx="9787512" cy="3070758"/>
          </a:xfrm>
          <a:prstGeom prst="rect">
            <a:avLst/>
          </a:prstGeom>
          <a:ln>
            <a:solidFill>
              <a:schemeClr val="bg1">
                <a:lumMod val="85000"/>
              </a:schemeClr>
            </a:solidFill>
          </a:ln>
          <a:effectLst>
            <a:outerShdw blurRad="50800" dist="38100" dir="2700000" algn="tl" rotWithShape="0">
              <a:prstClr val="black">
                <a:alpha val="40000"/>
              </a:prstClr>
            </a:outerShdw>
          </a:effectLst>
        </p:spPr>
      </p:pic>
      <p:sp>
        <p:nvSpPr>
          <p:cNvPr id="2" name="Title 1"/>
          <p:cNvSpPr>
            <a:spLocks noGrp="1"/>
          </p:cNvSpPr>
          <p:nvPr>
            <p:ph type="title"/>
          </p:nvPr>
        </p:nvSpPr>
        <p:spPr>
          <a:xfrm>
            <a:off x="838200" y="365126"/>
            <a:ext cx="10515600" cy="944126"/>
          </a:xfrm>
        </p:spPr>
        <p:txBody>
          <a:bodyPr/>
          <a:lstStyle/>
          <a:p>
            <a:r>
              <a:rPr lang="en-US" b="1" dirty="0" smtClean="0">
                <a:latin typeface="Segoe UI" panose="020B0502040204020203" pitchFamily="34" charset="0"/>
                <a:cs typeface="Segoe UI" panose="020B0502040204020203" pitchFamily="34" charset="0"/>
              </a:rPr>
              <a:t>Saving and Running a Report</a:t>
            </a:r>
            <a:endParaRPr lang="en-US" b="1" dirty="0">
              <a:latin typeface="Segoe UI" panose="020B0502040204020203" pitchFamily="34" charset="0"/>
              <a:cs typeface="Segoe UI" panose="020B0502040204020203" pitchFamily="34" charset="0"/>
            </a:endParaRPr>
          </a:p>
        </p:txBody>
      </p:sp>
      <p:sp>
        <p:nvSpPr>
          <p:cNvPr id="24" name="Content Placeholder 18"/>
          <p:cNvSpPr txBox="1">
            <a:spLocks/>
          </p:cNvSpPr>
          <p:nvPr/>
        </p:nvSpPr>
        <p:spPr>
          <a:xfrm>
            <a:off x="749423" y="4978752"/>
            <a:ext cx="10515600" cy="1590723"/>
          </a:xfrm>
          <a:prstGeom prst="rect">
            <a:avLst/>
          </a:prstGeom>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lnSpc>
                <a:spcPct val="120000"/>
              </a:lnSpc>
              <a:buFont typeface="+mj-lt"/>
              <a:buAutoNum type="arabicPeriod"/>
            </a:pPr>
            <a:r>
              <a:rPr lang="en-US" dirty="0" smtClean="0">
                <a:latin typeface="Segoe UI" panose="020B0502040204020203" pitchFamily="34" charset="0"/>
                <a:cs typeface="Segoe UI" panose="020B0502040204020203" pitchFamily="34" charset="0"/>
              </a:rPr>
              <a:t>Save the report and then immediately exit the Builder and run it</a:t>
            </a:r>
          </a:p>
          <a:p>
            <a:pPr marL="514350" indent="-514350">
              <a:lnSpc>
                <a:spcPct val="120000"/>
              </a:lnSpc>
              <a:buFont typeface="+mj-lt"/>
              <a:buAutoNum type="arabicPeriod"/>
            </a:pPr>
            <a:r>
              <a:rPr lang="en-US" dirty="0" smtClean="0">
                <a:latin typeface="Segoe UI" panose="020B0502040204020203" pitchFamily="34" charset="0"/>
                <a:cs typeface="Segoe UI" panose="020B0502040204020203" pitchFamily="34" charset="0"/>
              </a:rPr>
              <a:t>Save the report but do not exit the Builder</a:t>
            </a:r>
          </a:p>
          <a:p>
            <a:pPr marL="514350" indent="-514350">
              <a:lnSpc>
                <a:spcPct val="120000"/>
              </a:lnSpc>
              <a:buFont typeface="+mj-lt"/>
              <a:buAutoNum type="arabicPeriod"/>
            </a:pPr>
            <a:r>
              <a:rPr lang="en-US" dirty="0" smtClean="0">
                <a:latin typeface="Segoe UI" panose="020B0502040204020203" pitchFamily="34" charset="0"/>
                <a:cs typeface="Segoe UI" panose="020B0502040204020203" pitchFamily="34" charset="0"/>
              </a:rPr>
              <a:t>Run the report but do not save it (</a:t>
            </a:r>
            <a:r>
              <a:rPr lang="en-US" b="1" dirty="0">
                <a:latin typeface="Segoe UI" panose="020B0502040204020203" pitchFamily="34" charset="0"/>
                <a:cs typeface="Segoe UI" panose="020B0502040204020203" pitchFamily="34" charset="0"/>
              </a:rPr>
              <a:t>C</a:t>
            </a:r>
            <a:r>
              <a:rPr lang="en-US" b="1" dirty="0" smtClean="0">
                <a:latin typeface="Segoe UI" panose="020B0502040204020203" pitchFamily="34" charset="0"/>
                <a:cs typeface="Segoe UI" panose="020B0502040204020203" pitchFamily="34" charset="0"/>
              </a:rPr>
              <a:t>aution</a:t>
            </a:r>
            <a:r>
              <a:rPr lang="en-US" dirty="0" smtClean="0">
                <a:latin typeface="Segoe UI" panose="020B0502040204020203" pitchFamily="34" charset="0"/>
                <a:cs typeface="Segoe UI" panose="020B0502040204020203" pitchFamily="34" charset="0"/>
              </a:rPr>
              <a:t>! If you do not Edit the report and come back into the Builder and save it you will lose it)</a:t>
            </a:r>
          </a:p>
        </p:txBody>
      </p:sp>
      <p:sp>
        <p:nvSpPr>
          <p:cNvPr id="21" name="Rectangle 20"/>
          <p:cNvSpPr/>
          <p:nvPr/>
        </p:nvSpPr>
        <p:spPr>
          <a:xfrm>
            <a:off x="10587408" y="1136766"/>
            <a:ext cx="164431" cy="28748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endParaRPr lang="en-US" dirty="0"/>
          </a:p>
        </p:txBody>
      </p:sp>
      <p:cxnSp>
        <p:nvCxnSpPr>
          <p:cNvPr id="22" name="Straight Arrow Connector 21"/>
          <p:cNvCxnSpPr/>
          <p:nvPr/>
        </p:nvCxnSpPr>
        <p:spPr>
          <a:xfrm>
            <a:off x="10669623" y="1424254"/>
            <a:ext cx="3057" cy="27950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9175708" y="1142655"/>
            <a:ext cx="164431" cy="28748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2</a:t>
            </a:r>
            <a:endParaRPr lang="en-US" dirty="0"/>
          </a:p>
        </p:txBody>
      </p:sp>
      <p:cxnSp>
        <p:nvCxnSpPr>
          <p:cNvPr id="15" name="Straight Arrow Connector 14"/>
          <p:cNvCxnSpPr/>
          <p:nvPr/>
        </p:nvCxnSpPr>
        <p:spPr>
          <a:xfrm>
            <a:off x="9257923" y="1430143"/>
            <a:ext cx="3057" cy="27950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8160662" y="1136766"/>
            <a:ext cx="164431" cy="28748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1</a:t>
            </a:r>
            <a:endParaRPr lang="en-US" dirty="0"/>
          </a:p>
        </p:txBody>
      </p:sp>
      <p:cxnSp>
        <p:nvCxnSpPr>
          <p:cNvPr id="17" name="Straight Arrow Connector 16"/>
          <p:cNvCxnSpPr/>
          <p:nvPr/>
        </p:nvCxnSpPr>
        <p:spPr>
          <a:xfrm>
            <a:off x="8242877" y="1424254"/>
            <a:ext cx="3057" cy="27950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3530154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58250"/>
            <a:ext cx="10515600" cy="826749"/>
          </a:xfrm>
        </p:spPr>
        <p:txBody>
          <a:bodyPr/>
          <a:lstStyle/>
          <a:p>
            <a:r>
              <a:rPr lang="en-US" b="1" dirty="0" smtClean="0">
                <a:latin typeface="Segoe UI" panose="020B0502040204020203" pitchFamily="34" charset="0"/>
                <a:cs typeface="Segoe UI" panose="020B0502040204020203" pitchFamily="34" charset="0"/>
              </a:rPr>
              <a:t>An Advanced Demonstration</a:t>
            </a:r>
            <a:endParaRPr lang="en-US" b="1" dirty="0">
              <a:latin typeface="Segoe UI" panose="020B0502040204020203" pitchFamily="34" charset="0"/>
              <a:cs typeface="Segoe UI" panose="020B0502040204020203" pitchFamily="34" charset="0"/>
            </a:endParaRPr>
          </a:p>
        </p:txBody>
      </p:sp>
      <p:sp>
        <p:nvSpPr>
          <p:cNvPr id="19" name="Content Placeholder 18"/>
          <p:cNvSpPr>
            <a:spLocks noGrp="1"/>
          </p:cNvSpPr>
          <p:nvPr>
            <p:ph idx="1"/>
          </p:nvPr>
        </p:nvSpPr>
        <p:spPr>
          <a:xfrm>
            <a:off x="838199" y="1540042"/>
            <a:ext cx="10681447" cy="4448382"/>
          </a:xfrm>
        </p:spPr>
        <p:txBody>
          <a:bodyPr>
            <a:normAutofit/>
          </a:bodyPr>
          <a:lstStyle/>
          <a:p>
            <a:pPr marL="0" indent="0">
              <a:lnSpc>
                <a:spcPct val="110000"/>
              </a:lnSpc>
              <a:buNone/>
            </a:pPr>
            <a:r>
              <a:rPr lang="en-US" dirty="0" smtClean="0">
                <a:latin typeface="Segoe UI" panose="020B0502040204020203" pitchFamily="34" charset="0"/>
                <a:cs typeface="Segoe UI" panose="020B0502040204020203" pitchFamily="34" charset="0"/>
              </a:rPr>
              <a:t>Creating a clickable summary </a:t>
            </a:r>
            <a:r>
              <a:rPr lang="en-US" dirty="0" smtClean="0">
                <a:latin typeface="Segoe UI" panose="020B0502040204020203" pitchFamily="34" charset="0"/>
                <a:cs typeface="Segoe UI" panose="020B0502040204020203" pitchFamily="34" charset="0"/>
              </a:rPr>
              <a:t>chart of number of activity formats and participants per department</a:t>
            </a:r>
          </a:p>
          <a:p>
            <a:pPr lvl="1">
              <a:lnSpc>
                <a:spcPct val="110000"/>
              </a:lnSpc>
            </a:pPr>
            <a:r>
              <a:rPr lang="en-US" dirty="0" smtClean="0">
                <a:latin typeface="Segoe UI" panose="020B0502040204020203" pitchFamily="34" charset="0"/>
                <a:cs typeface="Segoe UI" panose="020B0502040204020203" pitchFamily="34" charset="0"/>
              </a:rPr>
              <a:t>Use Outreach Activities report type</a:t>
            </a:r>
          </a:p>
          <a:p>
            <a:pPr lvl="1">
              <a:lnSpc>
                <a:spcPct val="110000"/>
              </a:lnSpc>
            </a:pPr>
            <a:r>
              <a:rPr lang="en-US" dirty="0" smtClean="0">
                <a:latin typeface="Segoe UI" panose="020B0502040204020203" pitchFamily="34" charset="0"/>
                <a:cs typeface="Segoe UI" panose="020B0502040204020203" pitchFamily="34" charset="0"/>
              </a:rPr>
              <a:t>Add Activity Name and Number of Participants fields</a:t>
            </a:r>
          </a:p>
          <a:p>
            <a:pPr lvl="1">
              <a:lnSpc>
                <a:spcPct val="110000"/>
              </a:lnSpc>
            </a:pPr>
            <a:r>
              <a:rPr lang="en-US" dirty="0" smtClean="0">
                <a:latin typeface="Segoe UI" panose="020B0502040204020203" pitchFamily="34" charset="0"/>
                <a:cs typeface="Segoe UI" panose="020B0502040204020203" pitchFamily="34" charset="0"/>
              </a:rPr>
              <a:t>Group by Department on rows</a:t>
            </a:r>
          </a:p>
          <a:p>
            <a:pPr lvl="1">
              <a:lnSpc>
                <a:spcPct val="110000"/>
              </a:lnSpc>
            </a:pPr>
            <a:r>
              <a:rPr lang="en-US" dirty="0" smtClean="0">
                <a:latin typeface="Segoe UI" panose="020B0502040204020203" pitchFamily="34" charset="0"/>
                <a:cs typeface="Segoe UI" panose="020B0502040204020203" pitchFamily="34" charset="0"/>
              </a:rPr>
              <a:t>Group by Activity </a:t>
            </a:r>
            <a:r>
              <a:rPr lang="en-US" dirty="0">
                <a:latin typeface="Segoe UI" panose="020B0502040204020203" pitchFamily="34" charset="0"/>
                <a:cs typeface="Segoe UI" panose="020B0502040204020203" pitchFamily="34" charset="0"/>
              </a:rPr>
              <a:t>F</a:t>
            </a:r>
            <a:r>
              <a:rPr lang="en-US" dirty="0" smtClean="0">
                <a:latin typeface="Segoe UI" panose="020B0502040204020203" pitchFamily="34" charset="0"/>
                <a:cs typeface="Segoe UI" panose="020B0502040204020203" pitchFamily="34" charset="0"/>
              </a:rPr>
              <a:t>ormat on columns</a:t>
            </a:r>
          </a:p>
          <a:p>
            <a:pPr lvl="1">
              <a:lnSpc>
                <a:spcPct val="110000"/>
              </a:lnSpc>
            </a:pPr>
            <a:r>
              <a:rPr lang="en-US" dirty="0" smtClean="0">
                <a:latin typeface="Segoe UI" panose="020B0502040204020203" pitchFamily="34" charset="0"/>
                <a:cs typeface="Segoe UI" panose="020B0502040204020203" pitchFamily="34" charset="0"/>
              </a:rPr>
              <a:t>Run report</a:t>
            </a:r>
          </a:p>
          <a:p>
            <a:pPr lvl="1">
              <a:lnSpc>
                <a:spcPct val="110000"/>
              </a:lnSpc>
            </a:pPr>
            <a:r>
              <a:rPr lang="en-US" dirty="0" smtClean="0">
                <a:latin typeface="Segoe UI" panose="020B0502040204020203" pitchFamily="34" charset="0"/>
                <a:cs typeface="Segoe UI" panose="020B0502040204020203" pitchFamily="34" charset="0"/>
              </a:rPr>
              <a:t>Note interaction between report summary at top and detail rows at bottom</a:t>
            </a:r>
          </a:p>
          <a:p>
            <a:pPr marL="0" indent="0">
              <a:lnSpc>
                <a:spcPct val="110000"/>
              </a:lnSpc>
              <a:buNone/>
            </a:pPr>
            <a:endParaRPr lang="en-US" dirty="0" smtClean="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42734876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2195744" y="1938588"/>
            <a:ext cx="7800512" cy="4596070"/>
          </a:xfrm>
          <a:prstGeom prst="rect">
            <a:avLst/>
          </a:prstGeom>
          <a:ln>
            <a:solidFill>
              <a:schemeClr val="bg1">
                <a:lumMod val="75000"/>
              </a:schemeClr>
            </a:solidFill>
          </a:ln>
          <a:effectLst>
            <a:outerShdw blurRad="50800" dist="38100" dir="2700000" algn="tl" rotWithShape="0">
              <a:prstClr val="black">
                <a:alpha val="40000"/>
              </a:prstClr>
            </a:outerShdw>
          </a:effectLst>
        </p:spPr>
      </p:pic>
      <p:sp>
        <p:nvSpPr>
          <p:cNvPr id="2" name="Title 1"/>
          <p:cNvSpPr>
            <a:spLocks noGrp="1"/>
          </p:cNvSpPr>
          <p:nvPr>
            <p:ph type="title"/>
          </p:nvPr>
        </p:nvSpPr>
        <p:spPr/>
        <p:txBody>
          <a:bodyPr/>
          <a:lstStyle/>
          <a:p>
            <a:r>
              <a:rPr lang="en-US" b="1" dirty="0" smtClean="0">
                <a:latin typeface="Segoe UI" panose="020B0502040204020203" pitchFamily="34" charset="0"/>
                <a:cs typeface="Segoe UI" panose="020B0502040204020203" pitchFamily="34" charset="0"/>
              </a:rPr>
              <a:t>Reports</a:t>
            </a:r>
            <a:endParaRPr lang="en-US" b="1" dirty="0">
              <a:latin typeface="Segoe UI" panose="020B0502040204020203" pitchFamily="34" charset="0"/>
              <a:cs typeface="Segoe UI" panose="020B0502040204020203" pitchFamily="34" charset="0"/>
            </a:endParaRPr>
          </a:p>
        </p:txBody>
      </p:sp>
      <p:sp>
        <p:nvSpPr>
          <p:cNvPr id="7" name="Content Placeholder 6"/>
          <p:cNvSpPr>
            <a:spLocks noGrp="1"/>
          </p:cNvSpPr>
          <p:nvPr>
            <p:ph idx="1"/>
          </p:nvPr>
        </p:nvSpPr>
        <p:spPr>
          <a:xfrm>
            <a:off x="838200" y="1263631"/>
            <a:ext cx="10685106" cy="674958"/>
          </a:xfrm>
        </p:spPr>
        <p:txBody>
          <a:bodyPr>
            <a:noAutofit/>
          </a:bodyPr>
          <a:lstStyle/>
          <a:p>
            <a:pPr marL="0" indent="0">
              <a:lnSpc>
                <a:spcPct val="120000"/>
              </a:lnSpc>
              <a:buNone/>
            </a:pPr>
            <a:r>
              <a:rPr lang="en-US" sz="2100" dirty="0" smtClean="0"/>
              <a:t>A quick way to get to reports is to click the report links on the Home Page at the lower right:</a:t>
            </a:r>
          </a:p>
          <a:p>
            <a:endParaRPr lang="en-US" sz="2000" dirty="0"/>
          </a:p>
        </p:txBody>
      </p:sp>
      <p:sp>
        <p:nvSpPr>
          <p:cNvPr id="6" name="Oval 5"/>
          <p:cNvSpPr/>
          <p:nvPr/>
        </p:nvSpPr>
        <p:spPr>
          <a:xfrm>
            <a:off x="6951306" y="5253136"/>
            <a:ext cx="3044950" cy="1502228"/>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p:cNvCxnSpPr/>
          <p:nvPr/>
        </p:nvCxnSpPr>
        <p:spPr>
          <a:xfrm flipH="1">
            <a:off x="8994710" y="1744824"/>
            <a:ext cx="1558213" cy="3424335"/>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141252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Segoe UI" panose="020B0502040204020203" pitchFamily="34" charset="0"/>
                <a:cs typeface="Segoe UI" panose="020B0502040204020203" pitchFamily="34" charset="0"/>
              </a:rPr>
              <a:t>Let’s </a:t>
            </a:r>
            <a:r>
              <a:rPr lang="en-US" b="1" dirty="0" smtClean="0">
                <a:latin typeface="Segoe UI" panose="020B0502040204020203" pitchFamily="34" charset="0"/>
                <a:cs typeface="Segoe UI" panose="020B0502040204020203" pitchFamily="34" charset="0"/>
              </a:rPr>
              <a:t>Look at a </a:t>
            </a:r>
            <a:r>
              <a:rPr lang="en-US" b="1" dirty="0" smtClean="0">
                <a:latin typeface="Segoe UI" panose="020B0502040204020203" pitchFamily="34" charset="0"/>
                <a:cs typeface="Segoe UI" panose="020B0502040204020203" pitchFamily="34" charset="0"/>
              </a:rPr>
              <a:t>Report</a:t>
            </a:r>
            <a:endParaRPr lang="en-US" b="1" dirty="0">
              <a:latin typeface="Segoe UI" panose="020B0502040204020203" pitchFamily="34" charset="0"/>
              <a:cs typeface="Segoe UI" panose="020B0502040204020203" pitchFamily="34" charset="0"/>
            </a:endParaRPr>
          </a:p>
        </p:txBody>
      </p:sp>
      <p:pic>
        <p:nvPicPr>
          <p:cNvPr id="8" name="Picture 7"/>
          <p:cNvPicPr>
            <a:picLocks noChangeAspect="1"/>
          </p:cNvPicPr>
          <p:nvPr/>
        </p:nvPicPr>
        <p:blipFill>
          <a:blip r:embed="rId2"/>
          <a:stretch>
            <a:fillRect/>
          </a:stretch>
        </p:blipFill>
        <p:spPr>
          <a:xfrm>
            <a:off x="3134137" y="1985554"/>
            <a:ext cx="5919150" cy="4023385"/>
          </a:xfrm>
          <a:prstGeom prst="rect">
            <a:avLst/>
          </a:prstGeom>
          <a:ln>
            <a:solidFill>
              <a:schemeClr val="bg1">
                <a:lumMod val="85000"/>
              </a:schemeClr>
            </a:solidFill>
          </a:ln>
          <a:effectLst>
            <a:outerShdw blurRad="50800" dist="38100" dir="2700000" algn="tl" rotWithShape="0">
              <a:prstClr val="black">
                <a:alpha val="40000"/>
              </a:prstClr>
            </a:outerShdw>
          </a:effectLst>
        </p:spPr>
      </p:pic>
      <p:sp>
        <p:nvSpPr>
          <p:cNvPr id="11" name="Oval 10"/>
          <p:cNvSpPr/>
          <p:nvPr/>
        </p:nvSpPr>
        <p:spPr>
          <a:xfrm>
            <a:off x="3258872" y="3193288"/>
            <a:ext cx="2671665" cy="378913"/>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Arrow Connector 11"/>
          <p:cNvCxnSpPr/>
          <p:nvPr/>
        </p:nvCxnSpPr>
        <p:spPr>
          <a:xfrm flipH="1">
            <a:off x="5660572" y="1480457"/>
            <a:ext cx="722811" cy="1712831"/>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15785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Content Placeholder 13"/>
          <p:cNvPicPr>
            <a:picLocks noGrp="1" noChangeAspect="1"/>
          </p:cNvPicPr>
          <p:nvPr>
            <p:ph idx="1"/>
          </p:nvPr>
        </p:nvPicPr>
        <p:blipFill>
          <a:blip r:embed="rId2"/>
          <a:stretch>
            <a:fillRect/>
          </a:stretch>
        </p:blipFill>
        <p:spPr>
          <a:xfrm>
            <a:off x="838200" y="1191874"/>
            <a:ext cx="10515600" cy="3314007"/>
          </a:xfrm>
          <a:prstGeom prst="rect">
            <a:avLst/>
          </a:prstGeom>
          <a:ln>
            <a:solidFill>
              <a:schemeClr val="bg1">
                <a:lumMod val="85000"/>
              </a:schemeClr>
            </a:solidFill>
          </a:ln>
          <a:effectLst>
            <a:outerShdw blurRad="50800" dist="38100" dir="2700000" algn="tl" rotWithShape="0">
              <a:prstClr val="black">
                <a:alpha val="40000"/>
              </a:prstClr>
            </a:outerShdw>
          </a:effectLst>
        </p:spPr>
      </p:pic>
      <p:sp>
        <p:nvSpPr>
          <p:cNvPr id="2" name="Title 1"/>
          <p:cNvSpPr>
            <a:spLocks noGrp="1"/>
          </p:cNvSpPr>
          <p:nvPr>
            <p:ph type="title"/>
          </p:nvPr>
        </p:nvSpPr>
        <p:spPr>
          <a:xfrm>
            <a:off x="838200" y="365126"/>
            <a:ext cx="10515600" cy="796414"/>
          </a:xfrm>
        </p:spPr>
        <p:txBody>
          <a:bodyPr/>
          <a:lstStyle/>
          <a:p>
            <a:r>
              <a:rPr lang="en-US" b="1" dirty="0" smtClean="0">
                <a:latin typeface="Segoe UI" panose="020B0502040204020203" pitchFamily="34" charset="0"/>
                <a:cs typeface="Segoe UI" panose="020B0502040204020203" pitchFamily="34" charset="0"/>
              </a:rPr>
              <a:t>Viewing a Report</a:t>
            </a:r>
            <a:endParaRPr lang="en-US" b="1" dirty="0">
              <a:latin typeface="Segoe UI" panose="020B0502040204020203" pitchFamily="34" charset="0"/>
              <a:cs typeface="Segoe UI" panose="020B0502040204020203" pitchFamily="34" charset="0"/>
            </a:endParaRPr>
          </a:p>
        </p:txBody>
      </p:sp>
      <p:sp>
        <p:nvSpPr>
          <p:cNvPr id="6" name="Rectangle 5"/>
          <p:cNvSpPr/>
          <p:nvPr/>
        </p:nvSpPr>
        <p:spPr>
          <a:xfrm>
            <a:off x="3883815" y="1106364"/>
            <a:ext cx="153202" cy="28748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1</a:t>
            </a:r>
            <a:endParaRPr lang="en-US" dirty="0"/>
          </a:p>
        </p:txBody>
      </p:sp>
      <p:cxnSp>
        <p:nvCxnSpPr>
          <p:cNvPr id="8" name="Straight Arrow Connector 7"/>
          <p:cNvCxnSpPr>
            <a:stCxn id="6" idx="2"/>
          </p:cNvCxnSpPr>
          <p:nvPr/>
        </p:nvCxnSpPr>
        <p:spPr>
          <a:xfrm flipH="1">
            <a:off x="3605214" y="1393852"/>
            <a:ext cx="355202" cy="6493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9982210" y="787195"/>
            <a:ext cx="169288" cy="28748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2</a:t>
            </a:r>
            <a:endParaRPr lang="en-US" dirty="0"/>
          </a:p>
        </p:txBody>
      </p:sp>
      <p:cxnSp>
        <p:nvCxnSpPr>
          <p:cNvPr id="13" name="Straight Arrow Connector 12"/>
          <p:cNvCxnSpPr>
            <a:stCxn id="12" idx="2"/>
          </p:cNvCxnSpPr>
          <p:nvPr/>
        </p:nvCxnSpPr>
        <p:spPr>
          <a:xfrm>
            <a:off x="10066854" y="1074683"/>
            <a:ext cx="4296" cy="23438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4" name="Content Placeholder 18"/>
          <p:cNvSpPr txBox="1">
            <a:spLocks/>
          </p:cNvSpPr>
          <p:nvPr/>
        </p:nvSpPr>
        <p:spPr>
          <a:xfrm>
            <a:off x="838200" y="4707859"/>
            <a:ext cx="10515600" cy="1823570"/>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buFont typeface="+mj-lt"/>
              <a:buAutoNum type="arabicPeriod"/>
            </a:pPr>
            <a:r>
              <a:rPr lang="en-US" dirty="0" smtClean="0">
                <a:latin typeface="Segoe UI" panose="020B0502040204020203" pitchFamily="34" charset="0"/>
                <a:cs typeface="Segoe UI" panose="020B0502040204020203" pitchFamily="34" charset="0"/>
              </a:rPr>
              <a:t>Report Title</a:t>
            </a:r>
          </a:p>
          <a:p>
            <a:pPr marL="514350" indent="-514350">
              <a:buFont typeface="+mj-lt"/>
              <a:buAutoNum type="arabicPeriod"/>
            </a:pPr>
            <a:r>
              <a:rPr lang="en-US" dirty="0" smtClean="0">
                <a:latin typeface="Segoe UI" panose="020B0502040204020203" pitchFamily="34" charset="0"/>
                <a:cs typeface="Segoe UI" panose="020B0502040204020203" pitchFamily="34" charset="0"/>
              </a:rPr>
              <a:t>Filter the report</a:t>
            </a:r>
          </a:p>
          <a:p>
            <a:pPr marL="514350" indent="-514350">
              <a:buFont typeface="+mj-lt"/>
              <a:buAutoNum type="arabicPeriod"/>
            </a:pPr>
            <a:r>
              <a:rPr lang="en-US" dirty="0" smtClean="0">
                <a:latin typeface="Segoe UI" panose="020B0502040204020203" pitchFamily="34" charset="0"/>
                <a:cs typeface="Segoe UI" panose="020B0502040204020203" pitchFamily="34" charset="0"/>
              </a:rPr>
              <a:t>Total records in the report</a:t>
            </a:r>
          </a:p>
          <a:p>
            <a:pPr marL="514350" indent="-514350">
              <a:buFont typeface="+mj-lt"/>
              <a:buAutoNum type="arabicPeriod"/>
            </a:pPr>
            <a:r>
              <a:rPr lang="en-US" dirty="0" smtClean="0">
                <a:latin typeface="Segoe UI" panose="020B0502040204020203" pitchFamily="34" charset="0"/>
                <a:cs typeface="Segoe UI" panose="020B0502040204020203" pitchFamily="34" charset="0"/>
              </a:rPr>
              <a:t>Groupings, departments in this case (not all reports have groupings)</a:t>
            </a:r>
          </a:p>
          <a:p>
            <a:pPr marL="514350" indent="-514350">
              <a:buFont typeface="+mj-lt"/>
              <a:buAutoNum type="arabicPeriod"/>
            </a:pPr>
            <a:r>
              <a:rPr lang="en-US" dirty="0" smtClean="0">
                <a:latin typeface="Segoe UI" panose="020B0502040204020203" pitchFamily="34" charset="0"/>
                <a:cs typeface="Segoe UI" panose="020B0502040204020203" pitchFamily="34" charset="0"/>
              </a:rPr>
              <a:t>Number of records in this grouping, per department in this case</a:t>
            </a:r>
          </a:p>
        </p:txBody>
      </p:sp>
      <p:sp>
        <p:nvSpPr>
          <p:cNvPr id="17" name="Rectangle 16"/>
          <p:cNvSpPr/>
          <p:nvPr/>
        </p:nvSpPr>
        <p:spPr>
          <a:xfrm>
            <a:off x="412112" y="2833710"/>
            <a:ext cx="169288" cy="28748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4</a:t>
            </a:r>
            <a:endParaRPr lang="en-US" dirty="0"/>
          </a:p>
        </p:txBody>
      </p:sp>
      <p:cxnSp>
        <p:nvCxnSpPr>
          <p:cNvPr id="18" name="Straight Arrow Connector 17"/>
          <p:cNvCxnSpPr>
            <a:stCxn id="17" idx="3"/>
          </p:cNvCxnSpPr>
          <p:nvPr/>
        </p:nvCxnSpPr>
        <p:spPr>
          <a:xfrm flipV="1">
            <a:off x="581400" y="2833710"/>
            <a:ext cx="482290" cy="14374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17" idx="3"/>
          </p:cNvCxnSpPr>
          <p:nvPr/>
        </p:nvCxnSpPr>
        <p:spPr>
          <a:xfrm>
            <a:off x="581400" y="2977454"/>
            <a:ext cx="333000" cy="22925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3520570" y="2689966"/>
            <a:ext cx="169288" cy="28748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5</a:t>
            </a:r>
            <a:endParaRPr lang="en-US" dirty="0"/>
          </a:p>
        </p:txBody>
      </p:sp>
      <p:cxnSp>
        <p:nvCxnSpPr>
          <p:cNvPr id="27" name="Straight Arrow Connector 26"/>
          <p:cNvCxnSpPr>
            <a:stCxn id="26" idx="1"/>
          </p:cNvCxnSpPr>
          <p:nvPr/>
        </p:nvCxnSpPr>
        <p:spPr>
          <a:xfrm flipH="1" flipV="1">
            <a:off x="3144416" y="2689966"/>
            <a:ext cx="376154" cy="14374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26" idx="1"/>
          </p:cNvCxnSpPr>
          <p:nvPr/>
        </p:nvCxnSpPr>
        <p:spPr>
          <a:xfrm flipH="1">
            <a:off x="2975128" y="2833710"/>
            <a:ext cx="545442" cy="372998"/>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4" name="Rectangle 33"/>
          <p:cNvSpPr/>
          <p:nvPr/>
        </p:nvSpPr>
        <p:spPr>
          <a:xfrm>
            <a:off x="496756" y="1769588"/>
            <a:ext cx="169288" cy="287488"/>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3</a:t>
            </a:r>
            <a:endParaRPr lang="en-US" dirty="0"/>
          </a:p>
        </p:txBody>
      </p:sp>
      <p:cxnSp>
        <p:nvCxnSpPr>
          <p:cNvPr id="36" name="Straight Arrow Connector 35"/>
          <p:cNvCxnSpPr>
            <a:stCxn id="34" idx="3"/>
          </p:cNvCxnSpPr>
          <p:nvPr/>
        </p:nvCxnSpPr>
        <p:spPr>
          <a:xfrm>
            <a:off x="666044" y="1913332"/>
            <a:ext cx="248356" cy="100989"/>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88832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Segoe UI" panose="020B0502040204020203" pitchFamily="34" charset="0"/>
                <a:cs typeface="Segoe UI" panose="020B0502040204020203" pitchFamily="34" charset="0"/>
              </a:rPr>
              <a:t>Begin Filtering</a:t>
            </a:r>
            <a:endParaRPr lang="en-US" b="1" dirty="0">
              <a:latin typeface="Segoe UI" panose="020B0502040204020203" pitchFamily="34" charset="0"/>
              <a:cs typeface="Segoe UI" panose="020B0502040204020203" pitchFamily="34" charset="0"/>
            </a:endParaRPr>
          </a:p>
        </p:txBody>
      </p:sp>
      <p:pic>
        <p:nvPicPr>
          <p:cNvPr id="3" name="Content Placeholder 2"/>
          <p:cNvPicPr>
            <a:picLocks noGrp="1" noChangeAspect="1"/>
          </p:cNvPicPr>
          <p:nvPr>
            <p:ph idx="1"/>
          </p:nvPr>
        </p:nvPicPr>
        <p:blipFill>
          <a:blip r:embed="rId2"/>
          <a:stretch>
            <a:fillRect/>
          </a:stretch>
        </p:blipFill>
        <p:spPr>
          <a:xfrm>
            <a:off x="1585282" y="2704926"/>
            <a:ext cx="9021434" cy="2486372"/>
          </a:xfrm>
          <a:prstGeom prst="rect">
            <a:avLst/>
          </a:prstGeom>
          <a:ln>
            <a:solidFill>
              <a:schemeClr val="bg1">
                <a:lumMod val="75000"/>
              </a:schemeClr>
            </a:solidFill>
          </a:ln>
          <a:effectLst>
            <a:outerShdw blurRad="50800" dist="38100" dir="2700000" algn="tl" rotWithShape="0">
              <a:prstClr val="black">
                <a:alpha val="40000"/>
              </a:prstClr>
            </a:outerShdw>
          </a:effectLst>
        </p:spPr>
      </p:pic>
      <p:sp>
        <p:nvSpPr>
          <p:cNvPr id="5" name="Content Placeholder 18"/>
          <p:cNvSpPr txBox="1">
            <a:spLocks/>
          </p:cNvSpPr>
          <p:nvPr/>
        </p:nvSpPr>
        <p:spPr>
          <a:xfrm>
            <a:off x="838200" y="1474237"/>
            <a:ext cx="10515599" cy="429208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buNone/>
            </a:pPr>
            <a:r>
              <a:rPr lang="en-US" sz="2000" dirty="0" smtClean="0">
                <a:latin typeface="Segoe UI" panose="020B0502040204020203" pitchFamily="34" charset="0"/>
                <a:cs typeface="Segoe UI" panose="020B0502040204020203" pitchFamily="34" charset="0"/>
              </a:rPr>
              <a:t>To start filtering in either a list view or a report, click the filter icon and then select your desired filter values in the right-hand column:</a:t>
            </a:r>
          </a:p>
          <a:p>
            <a:pPr lvl="1">
              <a:lnSpc>
                <a:spcPct val="100000"/>
              </a:lnSpc>
            </a:pPr>
            <a:endParaRPr lang="en-US" sz="2000" dirty="0">
              <a:latin typeface="Segoe UI" panose="020B0502040204020203" pitchFamily="34" charset="0"/>
              <a:cs typeface="Segoe UI" panose="020B0502040204020203" pitchFamily="34" charset="0"/>
            </a:endParaRPr>
          </a:p>
        </p:txBody>
      </p:sp>
      <p:sp>
        <p:nvSpPr>
          <p:cNvPr id="6" name="Oval 5"/>
          <p:cNvSpPr/>
          <p:nvPr/>
        </p:nvSpPr>
        <p:spPr>
          <a:xfrm>
            <a:off x="8610599" y="2704926"/>
            <a:ext cx="914401" cy="535495"/>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p:cNvCxnSpPr/>
          <p:nvPr/>
        </p:nvCxnSpPr>
        <p:spPr>
          <a:xfrm>
            <a:off x="7582635" y="1959429"/>
            <a:ext cx="1133255" cy="815953"/>
          </a:xfrm>
          <a:prstGeom prst="straightConnector1">
            <a:avLst/>
          </a:prstGeom>
          <a:ln w="190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633795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Segoe UI" panose="020B0502040204020203" pitchFamily="34" charset="0"/>
                <a:cs typeface="Segoe UI" panose="020B0502040204020203" pitchFamily="34" charset="0"/>
              </a:rPr>
              <a:t>Filtering In-Depth</a:t>
            </a:r>
            <a:endParaRPr lang="en-US" b="1" dirty="0">
              <a:latin typeface="Segoe UI" panose="020B0502040204020203" pitchFamily="34" charset="0"/>
              <a:cs typeface="Segoe UI" panose="020B0502040204020203" pitchFamily="34" charset="0"/>
            </a:endParaRPr>
          </a:p>
        </p:txBody>
      </p:sp>
      <p:sp>
        <p:nvSpPr>
          <p:cNvPr id="19" name="Content Placeholder 18"/>
          <p:cNvSpPr>
            <a:spLocks noGrp="1"/>
          </p:cNvSpPr>
          <p:nvPr>
            <p:ph idx="1"/>
          </p:nvPr>
        </p:nvSpPr>
        <p:spPr>
          <a:xfrm>
            <a:off x="838200" y="1381125"/>
            <a:ext cx="10650415" cy="4791075"/>
          </a:xfrm>
        </p:spPr>
        <p:txBody>
          <a:bodyPr>
            <a:normAutofit lnSpcReduction="10000"/>
          </a:bodyPr>
          <a:lstStyle/>
          <a:p>
            <a:pPr>
              <a:lnSpc>
                <a:spcPct val="100000"/>
              </a:lnSpc>
            </a:pPr>
            <a:r>
              <a:rPr lang="en-US" sz="2400" dirty="0" smtClean="0">
                <a:latin typeface="Segoe UI" panose="020B0502040204020203" pitchFamily="34" charset="0"/>
                <a:cs typeface="Segoe UI" panose="020B0502040204020203" pitchFamily="34" charset="0"/>
              </a:rPr>
              <a:t>There are many thousands of records in Salesforce</a:t>
            </a:r>
          </a:p>
          <a:p>
            <a:pPr>
              <a:lnSpc>
                <a:spcPct val="100000"/>
              </a:lnSpc>
            </a:pPr>
            <a:r>
              <a:rPr lang="en-US" sz="2400" dirty="0" smtClean="0">
                <a:latin typeface="Segoe UI" panose="020B0502040204020203" pitchFamily="34" charset="0"/>
                <a:cs typeface="Segoe UI" panose="020B0502040204020203" pitchFamily="34" charset="0"/>
              </a:rPr>
              <a:t>Think </a:t>
            </a:r>
            <a:r>
              <a:rPr lang="en-US" sz="2400" dirty="0" smtClean="0">
                <a:latin typeface="Segoe UI" panose="020B0502040204020203" pitchFamily="34" charset="0"/>
                <a:cs typeface="Segoe UI" panose="020B0502040204020203" pitchFamily="34" charset="0"/>
              </a:rPr>
              <a:t>ahead of time about what you wish to appear in the </a:t>
            </a:r>
            <a:r>
              <a:rPr lang="en-US" sz="2400" dirty="0" smtClean="0">
                <a:latin typeface="Segoe UI" panose="020B0502040204020203" pitchFamily="34" charset="0"/>
                <a:cs typeface="Segoe UI" panose="020B0502040204020203" pitchFamily="34" charset="0"/>
              </a:rPr>
              <a:t>output</a:t>
            </a:r>
          </a:p>
          <a:p>
            <a:pPr>
              <a:lnSpc>
                <a:spcPct val="100000"/>
              </a:lnSpc>
            </a:pPr>
            <a:r>
              <a:rPr lang="en-US" sz="2400" dirty="0" smtClean="0">
                <a:latin typeface="Segoe UI" panose="020B0502040204020203" pitchFamily="34" charset="0"/>
                <a:cs typeface="Segoe UI" panose="020B0502040204020203" pitchFamily="34" charset="0"/>
              </a:rPr>
              <a:t>You may want to have a record open to see the available fields</a:t>
            </a:r>
            <a:endParaRPr lang="en-US" sz="2400" dirty="0" smtClean="0">
              <a:latin typeface="Segoe UI" panose="020B0502040204020203" pitchFamily="34" charset="0"/>
              <a:cs typeface="Segoe UI" panose="020B0502040204020203" pitchFamily="34" charset="0"/>
            </a:endParaRPr>
          </a:p>
          <a:p>
            <a:pPr>
              <a:lnSpc>
                <a:spcPct val="100000"/>
              </a:lnSpc>
            </a:pPr>
            <a:r>
              <a:rPr lang="en-US" sz="2400" dirty="0" smtClean="0">
                <a:latin typeface="Segoe UI" panose="020B0502040204020203" pitchFamily="34" charset="0"/>
                <a:cs typeface="Segoe UI" panose="020B0502040204020203" pitchFamily="34" charset="0"/>
              </a:rPr>
              <a:t>It’s especially helpful to think about how to group the data</a:t>
            </a:r>
          </a:p>
          <a:p>
            <a:pPr>
              <a:lnSpc>
                <a:spcPct val="100000"/>
              </a:lnSpc>
            </a:pPr>
            <a:r>
              <a:rPr lang="en-US" sz="2400" dirty="0" smtClean="0">
                <a:latin typeface="Segoe UI" panose="020B0502040204020203" pitchFamily="34" charset="0"/>
                <a:cs typeface="Segoe UI" panose="020B0502040204020203" pitchFamily="34" charset="0"/>
              </a:rPr>
              <a:t>For instance (these can also be combined for more complex filters):</a:t>
            </a:r>
          </a:p>
          <a:p>
            <a:pPr lvl="1">
              <a:lnSpc>
                <a:spcPct val="100000"/>
              </a:lnSpc>
            </a:pPr>
            <a:r>
              <a:rPr lang="en-US" sz="2000" dirty="0" smtClean="0">
                <a:latin typeface="Segoe UI" panose="020B0502040204020203" pitchFamily="34" charset="0"/>
                <a:cs typeface="Segoe UI" panose="020B0502040204020203" pitchFamily="34" charset="0"/>
              </a:rPr>
              <a:t>Group by Department</a:t>
            </a:r>
          </a:p>
          <a:p>
            <a:pPr lvl="1">
              <a:lnSpc>
                <a:spcPct val="100000"/>
              </a:lnSpc>
            </a:pPr>
            <a:r>
              <a:rPr lang="en-US" sz="2000" dirty="0" smtClean="0">
                <a:latin typeface="Segoe UI" panose="020B0502040204020203" pitchFamily="34" charset="0"/>
                <a:cs typeface="Segoe UI" panose="020B0502040204020203" pitchFamily="34" charset="0"/>
              </a:rPr>
              <a:t>Group by Location</a:t>
            </a:r>
          </a:p>
          <a:p>
            <a:pPr lvl="1">
              <a:lnSpc>
                <a:spcPct val="100000"/>
              </a:lnSpc>
            </a:pPr>
            <a:r>
              <a:rPr lang="en-US" sz="2000" dirty="0" smtClean="0">
                <a:latin typeface="Segoe UI" panose="020B0502040204020203" pitchFamily="34" charset="0"/>
                <a:cs typeface="Segoe UI" panose="020B0502040204020203" pitchFamily="34" charset="0"/>
              </a:rPr>
              <a:t>Group by Instructor</a:t>
            </a:r>
          </a:p>
          <a:p>
            <a:pPr lvl="1">
              <a:lnSpc>
                <a:spcPct val="100000"/>
              </a:lnSpc>
            </a:pPr>
            <a:r>
              <a:rPr lang="en-US" sz="2000" dirty="0" smtClean="0">
                <a:latin typeface="Segoe UI" panose="020B0502040204020203" pitchFamily="34" charset="0"/>
                <a:cs typeface="Segoe UI" panose="020B0502040204020203" pitchFamily="34" charset="0"/>
              </a:rPr>
              <a:t>Group by type of activity</a:t>
            </a:r>
          </a:p>
          <a:p>
            <a:pPr lvl="1">
              <a:lnSpc>
                <a:spcPct val="100000"/>
              </a:lnSpc>
            </a:pPr>
            <a:r>
              <a:rPr lang="en-US" sz="2000" dirty="0" smtClean="0">
                <a:latin typeface="Segoe UI" panose="020B0502040204020203" pitchFamily="34" charset="0"/>
                <a:cs typeface="Segoe UI" panose="020B0502040204020203" pitchFamily="34" charset="0"/>
              </a:rPr>
              <a:t>Group by delivery method of activity</a:t>
            </a:r>
          </a:p>
          <a:p>
            <a:pPr lvl="1">
              <a:lnSpc>
                <a:spcPct val="100000"/>
              </a:lnSpc>
            </a:pPr>
            <a:r>
              <a:rPr lang="en-US" sz="2000" dirty="0" smtClean="0">
                <a:latin typeface="Segoe UI" panose="020B0502040204020203" pitchFamily="34" charset="0"/>
                <a:cs typeface="Segoe UI" panose="020B0502040204020203" pitchFamily="34" charset="0"/>
              </a:rPr>
              <a:t>Group by Responsible Director</a:t>
            </a:r>
          </a:p>
          <a:p>
            <a:pPr lvl="1">
              <a:lnSpc>
                <a:spcPct val="100000"/>
              </a:lnSpc>
            </a:pPr>
            <a:r>
              <a:rPr lang="en-US" sz="2000" dirty="0" smtClean="0">
                <a:latin typeface="Segoe UI" panose="020B0502040204020203" pitchFamily="34" charset="0"/>
                <a:cs typeface="Segoe UI" panose="020B0502040204020203" pitchFamily="34" charset="0"/>
              </a:rPr>
              <a:t>Group by Status</a:t>
            </a:r>
          </a:p>
          <a:p>
            <a:pPr lvl="1">
              <a:lnSpc>
                <a:spcPct val="100000"/>
              </a:lnSpc>
            </a:pPr>
            <a:endParaRPr lang="en-US" sz="2000" dirty="0" smtClean="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6837277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Segoe UI" panose="020B0502040204020203" pitchFamily="34" charset="0"/>
                <a:cs typeface="Segoe UI" panose="020B0502040204020203" pitchFamily="34" charset="0"/>
              </a:rPr>
              <a:t>Filtering Operators</a:t>
            </a:r>
            <a:endParaRPr lang="en-US" b="1" dirty="0">
              <a:latin typeface="Segoe UI" panose="020B0502040204020203" pitchFamily="34" charset="0"/>
              <a:cs typeface="Segoe UI" panose="020B0502040204020203" pitchFamily="34" charset="0"/>
            </a:endParaRPr>
          </a:p>
        </p:txBody>
      </p:sp>
      <p:sp>
        <p:nvSpPr>
          <p:cNvPr id="19" name="Content Placeholder 18"/>
          <p:cNvSpPr>
            <a:spLocks noGrp="1"/>
          </p:cNvSpPr>
          <p:nvPr>
            <p:ph idx="1"/>
          </p:nvPr>
        </p:nvSpPr>
        <p:spPr>
          <a:xfrm>
            <a:off x="838200" y="1381125"/>
            <a:ext cx="10650415" cy="4791075"/>
          </a:xfrm>
        </p:spPr>
        <p:txBody>
          <a:bodyPr>
            <a:normAutofit fontScale="92500" lnSpcReduction="10000"/>
          </a:bodyPr>
          <a:lstStyle/>
          <a:p>
            <a:pPr>
              <a:lnSpc>
                <a:spcPct val="110000"/>
              </a:lnSpc>
            </a:pPr>
            <a:r>
              <a:rPr lang="en-US" sz="2400" dirty="0" smtClean="0">
                <a:latin typeface="Segoe UI" panose="020B0502040204020203" pitchFamily="34" charset="0"/>
                <a:cs typeface="Segoe UI" panose="020B0502040204020203" pitchFamily="34" charset="0"/>
              </a:rPr>
              <a:t>Filters can use many operators:</a:t>
            </a:r>
          </a:p>
          <a:p>
            <a:pPr lvl="1">
              <a:lnSpc>
                <a:spcPct val="110000"/>
              </a:lnSpc>
            </a:pPr>
            <a:r>
              <a:rPr lang="en-US" sz="2000" dirty="0" smtClean="0">
                <a:latin typeface="Segoe UI" panose="020B0502040204020203" pitchFamily="34" charset="0"/>
                <a:cs typeface="Segoe UI" panose="020B0502040204020203" pitchFamily="34" charset="0"/>
              </a:rPr>
              <a:t>Equals</a:t>
            </a:r>
          </a:p>
          <a:p>
            <a:pPr lvl="1">
              <a:lnSpc>
                <a:spcPct val="110000"/>
              </a:lnSpc>
            </a:pPr>
            <a:r>
              <a:rPr lang="en-US" sz="2000" dirty="0" smtClean="0">
                <a:latin typeface="Segoe UI" panose="020B0502040204020203" pitchFamily="34" charset="0"/>
                <a:cs typeface="Segoe UI" panose="020B0502040204020203" pitchFamily="34" charset="0"/>
              </a:rPr>
              <a:t>Not Equals</a:t>
            </a:r>
          </a:p>
          <a:p>
            <a:pPr lvl="1">
              <a:lnSpc>
                <a:spcPct val="110000"/>
              </a:lnSpc>
            </a:pPr>
            <a:r>
              <a:rPr lang="en-US" sz="2000" dirty="0" smtClean="0">
                <a:latin typeface="Segoe UI" panose="020B0502040204020203" pitchFamily="34" charset="0"/>
                <a:cs typeface="Segoe UI" panose="020B0502040204020203" pitchFamily="34" charset="0"/>
              </a:rPr>
              <a:t>Greater than</a:t>
            </a:r>
          </a:p>
          <a:p>
            <a:pPr lvl="1">
              <a:lnSpc>
                <a:spcPct val="110000"/>
              </a:lnSpc>
            </a:pPr>
            <a:r>
              <a:rPr lang="en-US" sz="2000" dirty="0" smtClean="0">
                <a:latin typeface="Segoe UI" panose="020B0502040204020203" pitchFamily="34" charset="0"/>
                <a:cs typeface="Segoe UI" panose="020B0502040204020203" pitchFamily="34" charset="0"/>
              </a:rPr>
              <a:t>Greater than or equal to</a:t>
            </a:r>
          </a:p>
          <a:p>
            <a:pPr lvl="1">
              <a:lnSpc>
                <a:spcPct val="110000"/>
              </a:lnSpc>
            </a:pPr>
            <a:r>
              <a:rPr lang="en-US" sz="2000" dirty="0" smtClean="0">
                <a:latin typeface="Segoe UI" panose="020B0502040204020203" pitchFamily="34" charset="0"/>
                <a:cs typeface="Segoe UI" panose="020B0502040204020203" pitchFamily="34" charset="0"/>
              </a:rPr>
              <a:t>Less than</a:t>
            </a:r>
          </a:p>
          <a:p>
            <a:pPr lvl="1">
              <a:lnSpc>
                <a:spcPct val="110000"/>
              </a:lnSpc>
            </a:pPr>
            <a:r>
              <a:rPr lang="en-US" sz="2000" dirty="0" smtClean="0">
                <a:latin typeface="Segoe UI" panose="020B0502040204020203" pitchFamily="34" charset="0"/>
                <a:cs typeface="Segoe UI" panose="020B0502040204020203" pitchFamily="34" charset="0"/>
              </a:rPr>
              <a:t>Less than or equal to</a:t>
            </a:r>
          </a:p>
          <a:p>
            <a:pPr lvl="1">
              <a:lnSpc>
                <a:spcPct val="110000"/>
              </a:lnSpc>
            </a:pPr>
            <a:r>
              <a:rPr lang="en-US" sz="2000" dirty="0" smtClean="0">
                <a:latin typeface="Segoe UI" panose="020B0502040204020203" pitchFamily="34" charset="0"/>
                <a:cs typeface="Segoe UI" panose="020B0502040204020203" pitchFamily="34" charset="0"/>
              </a:rPr>
              <a:t>Contains</a:t>
            </a:r>
          </a:p>
          <a:p>
            <a:pPr lvl="1">
              <a:lnSpc>
                <a:spcPct val="110000"/>
              </a:lnSpc>
            </a:pPr>
            <a:r>
              <a:rPr lang="en-US" sz="2000" dirty="0" smtClean="0">
                <a:latin typeface="Segoe UI" panose="020B0502040204020203" pitchFamily="34" charset="0"/>
                <a:cs typeface="Segoe UI" panose="020B0502040204020203" pitchFamily="34" charset="0"/>
              </a:rPr>
              <a:t>Does not contain</a:t>
            </a:r>
          </a:p>
          <a:p>
            <a:pPr lvl="1">
              <a:lnSpc>
                <a:spcPct val="110000"/>
              </a:lnSpc>
            </a:pPr>
            <a:r>
              <a:rPr lang="en-US" sz="2000" dirty="0" smtClean="0">
                <a:latin typeface="Segoe UI" panose="020B0502040204020203" pitchFamily="34" charset="0"/>
                <a:cs typeface="Segoe UI" panose="020B0502040204020203" pitchFamily="34" charset="0"/>
              </a:rPr>
              <a:t>Starts with</a:t>
            </a:r>
          </a:p>
          <a:p>
            <a:pPr>
              <a:lnSpc>
                <a:spcPct val="110000"/>
              </a:lnSpc>
            </a:pPr>
            <a:r>
              <a:rPr lang="en-US" sz="2400" dirty="0" smtClean="0">
                <a:latin typeface="Segoe UI" panose="020B0502040204020203" pitchFamily="34" charset="0"/>
                <a:cs typeface="Segoe UI" panose="020B0502040204020203" pitchFamily="34" charset="0"/>
              </a:rPr>
              <a:t>For text, sometimes “Contains” is a better choice than “Equals”</a:t>
            </a:r>
          </a:p>
          <a:p>
            <a:pPr lvl="1">
              <a:lnSpc>
                <a:spcPct val="110000"/>
              </a:lnSpc>
            </a:pPr>
            <a:r>
              <a:rPr lang="en-US" sz="2000" dirty="0" smtClean="0">
                <a:latin typeface="Segoe UI" panose="020B0502040204020203" pitchFamily="34" charset="0"/>
                <a:cs typeface="Segoe UI" panose="020B0502040204020203" pitchFamily="34" charset="0"/>
              </a:rPr>
              <a:t>Example: a filter where “Department Contains Scheinman” will return any record that includes the text “Scheinman” regardless of whether “Institute” or other text is in the name</a:t>
            </a:r>
          </a:p>
          <a:p>
            <a:pPr lvl="1">
              <a:lnSpc>
                <a:spcPct val="100000"/>
              </a:lnSpc>
            </a:pPr>
            <a:endParaRPr lang="en-US" sz="20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9425082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Segoe UI" panose="020B0502040204020203" pitchFamily="34" charset="0"/>
                <a:cs typeface="Segoe UI" panose="020B0502040204020203" pitchFamily="34" charset="0"/>
              </a:rPr>
              <a:t>Filtering Example</a:t>
            </a:r>
            <a:endParaRPr lang="en-US" b="1" dirty="0">
              <a:latin typeface="Segoe UI" panose="020B0502040204020203" pitchFamily="34" charset="0"/>
              <a:cs typeface="Segoe UI" panose="020B0502040204020203" pitchFamily="34" charset="0"/>
            </a:endParaRPr>
          </a:p>
        </p:txBody>
      </p:sp>
      <p:sp>
        <p:nvSpPr>
          <p:cNvPr id="19" name="Content Placeholder 18"/>
          <p:cNvSpPr>
            <a:spLocks noGrp="1"/>
          </p:cNvSpPr>
          <p:nvPr>
            <p:ph idx="1"/>
          </p:nvPr>
        </p:nvSpPr>
        <p:spPr>
          <a:xfrm>
            <a:off x="838201" y="2062065"/>
            <a:ext cx="7764624" cy="3704253"/>
          </a:xfrm>
        </p:spPr>
        <p:txBody>
          <a:bodyPr>
            <a:normAutofit/>
          </a:bodyPr>
          <a:lstStyle/>
          <a:p>
            <a:pPr>
              <a:lnSpc>
                <a:spcPct val="110000"/>
              </a:lnSpc>
            </a:pPr>
            <a:r>
              <a:rPr lang="en-US" sz="2400" dirty="0" smtClean="0">
                <a:latin typeface="Segoe UI" panose="020B0502040204020203" pitchFamily="34" charset="0"/>
                <a:cs typeface="Segoe UI" panose="020B0502040204020203" pitchFamily="34" charset="0"/>
              </a:rPr>
              <a:t>Filters look the same regardless of whether they are for list views or reports</a:t>
            </a:r>
          </a:p>
          <a:p>
            <a:pPr>
              <a:lnSpc>
                <a:spcPct val="110000"/>
              </a:lnSpc>
            </a:pPr>
            <a:r>
              <a:rPr lang="en-US" sz="2400" dirty="0" smtClean="0">
                <a:latin typeface="Segoe UI" panose="020B0502040204020203" pitchFamily="34" charset="0"/>
                <a:cs typeface="Segoe UI" panose="020B0502040204020203" pitchFamily="34" charset="0"/>
              </a:rPr>
              <a:t>To the right is the example from the previous slide, where the department contains the word “Scheinman”</a:t>
            </a:r>
          </a:p>
          <a:p>
            <a:pPr>
              <a:lnSpc>
                <a:spcPct val="110000"/>
              </a:lnSpc>
            </a:pPr>
            <a:r>
              <a:rPr lang="en-US" sz="2400" dirty="0" smtClean="0">
                <a:latin typeface="Segoe UI" panose="020B0502040204020203" pitchFamily="34" charset="0"/>
                <a:cs typeface="Segoe UI" panose="020B0502040204020203" pitchFamily="34" charset="0"/>
              </a:rPr>
              <a:t>Remember to use “contains” instead of “equals” unless you are looking for an exact </a:t>
            </a:r>
            <a:r>
              <a:rPr lang="en-US" sz="2400" dirty="0" smtClean="0">
                <a:latin typeface="Segoe UI" panose="020B0502040204020203" pitchFamily="34" charset="0"/>
                <a:cs typeface="Segoe UI" panose="020B0502040204020203" pitchFamily="34" charset="0"/>
              </a:rPr>
              <a:t>match</a:t>
            </a:r>
          </a:p>
          <a:p>
            <a:pPr>
              <a:lnSpc>
                <a:spcPct val="110000"/>
              </a:lnSpc>
            </a:pPr>
            <a:r>
              <a:rPr lang="en-US" sz="2400" dirty="0" smtClean="0">
                <a:latin typeface="Segoe UI" panose="020B0502040204020203" pitchFamily="34" charset="0"/>
                <a:cs typeface="Segoe UI" panose="020B0502040204020203" pitchFamily="34" charset="0"/>
              </a:rPr>
              <a:t>To look for multiple values, use a comma, as in “</a:t>
            </a:r>
            <a:r>
              <a:rPr lang="en-US" sz="2400" dirty="0" err="1" smtClean="0">
                <a:latin typeface="Segoe UI" panose="020B0502040204020203" pitchFamily="34" charset="0"/>
                <a:cs typeface="Segoe UI" panose="020B0502040204020203" pitchFamily="34" charset="0"/>
              </a:rPr>
              <a:t>Webinar,Workshop</a:t>
            </a:r>
            <a:r>
              <a:rPr lang="en-US" sz="2400" dirty="0" smtClean="0">
                <a:latin typeface="Segoe UI" panose="020B0502040204020203" pitchFamily="34" charset="0"/>
                <a:cs typeface="Segoe UI" panose="020B0502040204020203" pitchFamily="34" charset="0"/>
              </a:rPr>
              <a:t>”</a:t>
            </a:r>
            <a:endParaRPr lang="en-US" sz="2400" dirty="0" smtClean="0">
              <a:latin typeface="Segoe UI" panose="020B0502040204020203" pitchFamily="34" charset="0"/>
              <a:cs typeface="Segoe UI" panose="020B0502040204020203" pitchFamily="34" charset="0"/>
            </a:endParaRPr>
          </a:p>
        </p:txBody>
      </p:sp>
      <p:pic>
        <p:nvPicPr>
          <p:cNvPr id="3" name="Picture 2"/>
          <p:cNvPicPr>
            <a:picLocks noChangeAspect="1"/>
          </p:cNvPicPr>
          <p:nvPr/>
        </p:nvPicPr>
        <p:blipFill>
          <a:blip r:embed="rId2"/>
          <a:stretch>
            <a:fillRect/>
          </a:stretch>
        </p:blipFill>
        <p:spPr>
          <a:xfrm>
            <a:off x="8832062" y="1186300"/>
            <a:ext cx="2391109" cy="4867954"/>
          </a:xfrm>
          <a:prstGeom prst="rect">
            <a:avLst/>
          </a:prstGeom>
          <a:ln>
            <a:solidFill>
              <a:schemeClr val="bg1">
                <a:lumMod val="75000"/>
              </a:schemeClr>
            </a:solidFill>
          </a:ln>
          <a:effectLst>
            <a:outerShdw blurRad="50800" dist="38100" dir="2700000" algn="tl" rotWithShape="0">
              <a:prstClr val="black">
                <a:alpha val="40000"/>
              </a:prstClr>
            </a:outerShdw>
          </a:effectLst>
        </p:spPr>
      </p:pic>
      <p:sp>
        <p:nvSpPr>
          <p:cNvPr id="5" name="Oval 4"/>
          <p:cNvSpPr/>
          <p:nvPr/>
        </p:nvSpPr>
        <p:spPr>
          <a:xfrm>
            <a:off x="8602825" y="2506285"/>
            <a:ext cx="1828799" cy="535495"/>
          </a:xfrm>
          <a:prstGeom prst="ellipse">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2437304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2166</TotalTime>
  <Words>1498</Words>
  <Application>Microsoft Office PowerPoint</Application>
  <PresentationFormat>Widescreen</PresentationFormat>
  <Paragraphs>182</Paragraphs>
  <Slides>29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vt:lpstr>
      <vt:lpstr>Calibri</vt:lpstr>
      <vt:lpstr>Calibri Light</vt:lpstr>
      <vt:lpstr>Segoe UI</vt:lpstr>
      <vt:lpstr>Wingdings</vt:lpstr>
      <vt:lpstr>Office Theme</vt:lpstr>
      <vt:lpstr>Using and Creating Salesforce Reports</vt:lpstr>
      <vt:lpstr>Reports Compared to List Views</vt:lpstr>
      <vt:lpstr>Reports</vt:lpstr>
      <vt:lpstr>Let’s Look at a Report</vt:lpstr>
      <vt:lpstr>Viewing a Report</vt:lpstr>
      <vt:lpstr>Begin Filtering</vt:lpstr>
      <vt:lpstr>Filtering In-Depth</vt:lpstr>
      <vt:lpstr>Filtering Operators</vt:lpstr>
      <vt:lpstr>Filtering Example</vt:lpstr>
      <vt:lpstr>Filtering Tips</vt:lpstr>
      <vt:lpstr>Finding Other Reports</vt:lpstr>
      <vt:lpstr>Find Reports by Folder Organization</vt:lpstr>
      <vt:lpstr>Find Reports by Searching</vt:lpstr>
      <vt:lpstr>Know the Objects (Tables)</vt:lpstr>
      <vt:lpstr>Relationships Between Data</vt:lpstr>
      <vt:lpstr>Creating a Report Step-by-Step</vt:lpstr>
      <vt:lpstr>Creating New Reports</vt:lpstr>
      <vt:lpstr>Report Types</vt:lpstr>
      <vt:lpstr>Choose a Report Type</vt:lpstr>
      <vt:lpstr>Report Builder</vt:lpstr>
      <vt:lpstr>Turn on Update Preview Automatically</vt:lpstr>
      <vt:lpstr>Filtering Reports</vt:lpstr>
      <vt:lpstr>Adding Fields to a Report, Method 1</vt:lpstr>
      <vt:lpstr>Adding Fields to a Report, Method 2</vt:lpstr>
      <vt:lpstr>Tips for Adding Fields</vt:lpstr>
      <vt:lpstr>Why are fields duplicated?</vt:lpstr>
      <vt:lpstr>Grouping by Fields</vt:lpstr>
      <vt:lpstr>Saving and Running a Report</vt:lpstr>
      <vt:lpstr>An Advanced Demonstration</vt:lpstr>
    </vt:vector>
  </TitlesOfParts>
  <Company>Cornell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Salesforce Reporting and Calendaring</dc:title>
  <dc:creator>Dan Elswit</dc:creator>
  <cp:lastModifiedBy>Dan Elswit</cp:lastModifiedBy>
  <cp:revision>43</cp:revision>
  <dcterms:created xsi:type="dcterms:W3CDTF">2022-02-18T13:57:15Z</dcterms:created>
  <dcterms:modified xsi:type="dcterms:W3CDTF">2022-06-07T19:03:51Z</dcterms:modified>
</cp:coreProperties>
</file>